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av" ContentType="audio/x-wav"/>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9" r:id="rId3"/>
    <p:sldId id="282" r:id="rId4"/>
    <p:sldId id="257" r:id="rId5"/>
    <p:sldId id="266" r:id="rId6"/>
    <p:sldId id="297" r:id="rId7"/>
    <p:sldId id="294" r:id="rId8"/>
    <p:sldId id="298" r:id="rId9"/>
    <p:sldId id="271" r:id="rId10"/>
    <p:sldId id="272" r:id="rId11"/>
    <p:sldId id="261" r:id="rId12"/>
    <p:sldId id="270" r:id="rId13"/>
    <p:sldId id="268" r:id="rId14"/>
    <p:sldId id="299" r:id="rId15"/>
    <p:sldId id="262" r:id="rId16"/>
    <p:sldId id="263" r:id="rId17"/>
    <p:sldId id="264" r:id="rId18"/>
    <p:sldId id="291" r:id="rId19"/>
    <p:sldId id="258" r:id="rId20"/>
    <p:sldId id="309" r:id="rId21"/>
    <p:sldId id="275" r:id="rId22"/>
    <p:sldId id="273" r:id="rId23"/>
    <p:sldId id="325" r:id="rId24"/>
    <p:sldId id="326" r:id="rId25"/>
    <p:sldId id="289" r:id="rId26"/>
    <p:sldId id="317" r:id="rId27"/>
    <p:sldId id="274" r:id="rId28"/>
    <p:sldId id="280" r:id="rId29"/>
    <p:sldId id="321" r:id="rId30"/>
    <p:sldId id="302" r:id="rId31"/>
    <p:sldId id="286" r:id="rId32"/>
    <p:sldId id="303" r:id="rId33"/>
    <p:sldId id="287" r:id="rId34"/>
    <p:sldId id="288" r:id="rId35"/>
    <p:sldId id="311" r:id="rId36"/>
    <p:sldId id="300" r:id="rId37"/>
    <p:sldId id="304" r:id="rId38"/>
    <p:sldId id="305" r:id="rId39"/>
    <p:sldId id="306" r:id="rId40"/>
    <p:sldId id="308" r:id="rId41"/>
    <p:sldId id="312" r:id="rId42"/>
    <p:sldId id="307" r:id="rId43"/>
    <p:sldId id="281" r:id="rId44"/>
    <p:sldId id="283" r:id="rId45"/>
    <p:sldId id="319" r:id="rId46"/>
    <p:sldId id="284" r:id="rId47"/>
    <p:sldId id="320" r:id="rId48"/>
    <p:sldId id="322" r:id="rId49"/>
    <p:sldId id="285" r:id="rId50"/>
    <p:sldId id="323" r:id="rId51"/>
    <p:sldId id="324" r:id="rId52"/>
    <p:sldId id="290" r:id="rId53"/>
    <p:sldId id="279" r:id="rId54"/>
    <p:sldId id="301" r:id="rId5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737" autoAdjust="0"/>
    <p:restoredTop sz="94660"/>
  </p:normalViewPr>
  <p:slideViewPr>
    <p:cSldViewPr snapToGrid="0">
      <p:cViewPr varScale="1">
        <p:scale>
          <a:sx n="88" d="100"/>
          <a:sy n="88" d="100"/>
        </p:scale>
        <p:origin x="6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 Id="rId4" Type="http://schemas.openxmlformats.org/officeDocument/2006/relationships/image" Target="../media/image5.png"/></Relationships>
</file>

<file path=ppt/diagrams/_rels/data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image" Target="../media/image16.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 Id="rId4" Type="http://schemas.openxmlformats.org/officeDocument/2006/relationships/image" Target="../media/image5.png"/></Relationships>
</file>

<file path=ppt/diagrams/_rels/drawing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image" Target="../media/image16.jpeg"/></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F4BA9D-AF0E-44B2-BB9A-D7427630D4C3}" type="doc">
      <dgm:prSet loTypeId="urn:microsoft.com/office/officeart/2005/8/layout/vList3" loCatId="list" qsTypeId="urn:microsoft.com/office/officeart/2005/8/quickstyle/simple1" qsCatId="simple" csTypeId="urn:microsoft.com/office/officeart/2005/8/colors/accent3_1" csCatId="accent3" phldr="1"/>
      <dgm:spPr/>
    </dgm:pt>
    <dgm:pt modelId="{8C8B6AB7-0CB0-4DA3-9695-0461E745C39C}">
      <dgm:prSet phldrT="[文本]"/>
      <dgm:spPr/>
      <dgm:t>
        <a:bodyPr/>
        <a:lstStyle/>
        <a:p>
          <a:pPr algn="l"/>
          <a:r>
            <a:rPr lang="en-US" altLang="zh-CN" dirty="0" smtClean="0"/>
            <a:t>	</a:t>
          </a:r>
          <a:r>
            <a:rPr lang="zh-CN" altLang="en-US" dirty="0" smtClean="0"/>
            <a:t>数据</a:t>
          </a:r>
          <a:r>
            <a:rPr lang="en-US" altLang="zh-CN" dirty="0" smtClean="0"/>
            <a:t>-</a:t>
          </a:r>
          <a:r>
            <a:rPr lang="zh-CN" altLang="en-US" dirty="0" smtClean="0"/>
            <a:t>什么是数据</a:t>
          </a:r>
          <a:r>
            <a:rPr lang="en-US" altLang="zh-CN" dirty="0" smtClean="0"/>
            <a:t>,</a:t>
          </a:r>
          <a:r>
            <a:rPr lang="zh-CN" altLang="en-US" dirty="0" smtClean="0"/>
            <a:t>做什么事情？</a:t>
          </a:r>
          <a:endParaRPr lang="zh-CN" altLang="en-US" dirty="0"/>
        </a:p>
      </dgm:t>
    </dgm:pt>
    <dgm:pt modelId="{9273D06F-B9CE-4DB6-9758-7CFB62A01186}" type="parTrans" cxnId="{0E6FF0AC-01A1-45BC-AE0B-2EC30EC553DC}">
      <dgm:prSet/>
      <dgm:spPr/>
      <dgm:t>
        <a:bodyPr/>
        <a:lstStyle/>
        <a:p>
          <a:endParaRPr lang="zh-CN" altLang="en-US"/>
        </a:p>
      </dgm:t>
    </dgm:pt>
    <dgm:pt modelId="{A16AEA35-53C4-4604-91FD-0E3465963E7D}" type="sibTrans" cxnId="{0E6FF0AC-01A1-45BC-AE0B-2EC30EC553DC}">
      <dgm:prSet/>
      <dgm:spPr/>
      <dgm:t>
        <a:bodyPr/>
        <a:lstStyle/>
        <a:p>
          <a:endParaRPr lang="zh-CN" altLang="en-US"/>
        </a:p>
      </dgm:t>
    </dgm:pt>
    <dgm:pt modelId="{688D182E-EE6C-4428-9E92-2AB1CC1A3977}">
      <dgm:prSet phldrT="[文本]"/>
      <dgm:spPr/>
      <dgm:t>
        <a:bodyPr/>
        <a:lstStyle/>
        <a:p>
          <a:pPr algn="l"/>
          <a:r>
            <a:rPr lang="en-US" altLang="zh-CN" dirty="0" smtClean="0"/>
            <a:t>	</a:t>
          </a:r>
          <a:r>
            <a:rPr lang="zh-CN" altLang="en-US" dirty="0" smtClean="0"/>
            <a:t>来源</a:t>
          </a:r>
          <a:r>
            <a:rPr lang="en-US" altLang="zh-CN" dirty="0" smtClean="0"/>
            <a:t>-</a:t>
          </a:r>
          <a:r>
            <a:rPr lang="zh-CN" altLang="en-US" dirty="0" smtClean="0"/>
            <a:t>哪里能找到数据？</a:t>
          </a:r>
          <a:endParaRPr lang="zh-CN" altLang="en-US" dirty="0"/>
        </a:p>
      </dgm:t>
    </dgm:pt>
    <dgm:pt modelId="{6E3443B4-30F3-4F09-B1A2-9B6C56F259A7}" type="parTrans" cxnId="{175C4C0E-5539-4C2E-AA37-B7FAC46BBDEB}">
      <dgm:prSet/>
      <dgm:spPr/>
      <dgm:t>
        <a:bodyPr/>
        <a:lstStyle/>
        <a:p>
          <a:endParaRPr lang="zh-CN" altLang="en-US"/>
        </a:p>
      </dgm:t>
    </dgm:pt>
    <dgm:pt modelId="{DBA7AD0A-AB67-4759-BC5F-30FA059C3453}" type="sibTrans" cxnId="{175C4C0E-5539-4C2E-AA37-B7FAC46BBDEB}">
      <dgm:prSet/>
      <dgm:spPr/>
      <dgm:t>
        <a:bodyPr/>
        <a:lstStyle/>
        <a:p>
          <a:endParaRPr lang="zh-CN" altLang="en-US"/>
        </a:p>
      </dgm:t>
    </dgm:pt>
    <dgm:pt modelId="{47A2785D-B156-44FC-8313-E02C525E8FCB}">
      <dgm:prSet phldrT="[文本]"/>
      <dgm:spPr/>
      <dgm:t>
        <a:bodyPr/>
        <a:lstStyle/>
        <a:p>
          <a:pPr algn="l"/>
          <a:r>
            <a:rPr lang="en-US" altLang="zh-CN" dirty="0" smtClean="0"/>
            <a:t>	</a:t>
          </a:r>
          <a:r>
            <a:rPr lang="zh-CN" altLang="en-US" dirty="0" smtClean="0"/>
            <a:t>关系</a:t>
          </a:r>
          <a:r>
            <a:rPr lang="en-US" altLang="zh-CN" dirty="0" smtClean="0"/>
            <a:t>-</a:t>
          </a:r>
          <a:r>
            <a:rPr lang="zh-CN" altLang="en-US" dirty="0" smtClean="0"/>
            <a:t>数据分析与其他课的关系？</a:t>
          </a:r>
          <a:endParaRPr lang="zh-CN" altLang="en-US" dirty="0"/>
        </a:p>
      </dgm:t>
    </dgm:pt>
    <dgm:pt modelId="{51F5DF0D-86DE-4B43-ADBF-B3675D531A9C}" type="parTrans" cxnId="{BF46FE41-0570-438C-B3B1-BA79437B4227}">
      <dgm:prSet/>
      <dgm:spPr/>
      <dgm:t>
        <a:bodyPr/>
        <a:lstStyle/>
        <a:p>
          <a:endParaRPr lang="zh-CN" altLang="en-US"/>
        </a:p>
      </dgm:t>
    </dgm:pt>
    <dgm:pt modelId="{BC53BD9A-D10F-406A-B073-89FEEF019B3D}" type="sibTrans" cxnId="{BF46FE41-0570-438C-B3B1-BA79437B4227}">
      <dgm:prSet/>
      <dgm:spPr/>
      <dgm:t>
        <a:bodyPr/>
        <a:lstStyle/>
        <a:p>
          <a:endParaRPr lang="zh-CN" altLang="en-US"/>
        </a:p>
      </dgm:t>
    </dgm:pt>
    <dgm:pt modelId="{AB2C80F0-2FAE-47F6-AFD7-28614C2EE29A}">
      <dgm:prSet/>
      <dgm:spPr/>
      <dgm:t>
        <a:bodyPr/>
        <a:lstStyle/>
        <a:p>
          <a:pPr algn="l"/>
          <a:r>
            <a:rPr lang="en-US" altLang="zh-CN" dirty="0" smtClean="0"/>
            <a:t>	</a:t>
          </a:r>
          <a:r>
            <a:rPr lang="zh-CN" altLang="en-US" dirty="0" smtClean="0"/>
            <a:t>工具</a:t>
          </a:r>
          <a:r>
            <a:rPr lang="en-US" altLang="zh-CN" dirty="0" smtClean="0"/>
            <a:t>-</a:t>
          </a:r>
          <a:r>
            <a:rPr lang="zh-CN" altLang="en-US" dirty="0" smtClean="0"/>
            <a:t>用什么分析？</a:t>
          </a:r>
          <a:endParaRPr lang="zh-CN" altLang="en-US" dirty="0"/>
        </a:p>
      </dgm:t>
    </dgm:pt>
    <dgm:pt modelId="{F800872B-B87B-428A-AE6E-F1B682017CF6}" type="parTrans" cxnId="{AAF7C087-AE35-4891-9B06-74945326E22A}">
      <dgm:prSet/>
      <dgm:spPr/>
      <dgm:t>
        <a:bodyPr/>
        <a:lstStyle/>
        <a:p>
          <a:endParaRPr lang="zh-CN" altLang="en-US"/>
        </a:p>
      </dgm:t>
    </dgm:pt>
    <dgm:pt modelId="{C77A9891-F6CE-4FF3-8E2D-627E5E18A55E}" type="sibTrans" cxnId="{AAF7C087-AE35-4891-9B06-74945326E22A}">
      <dgm:prSet/>
      <dgm:spPr/>
      <dgm:t>
        <a:bodyPr/>
        <a:lstStyle/>
        <a:p>
          <a:endParaRPr lang="zh-CN" altLang="en-US"/>
        </a:p>
      </dgm:t>
    </dgm:pt>
    <dgm:pt modelId="{3EB32E06-D73B-4373-8E18-4DB83928FC5F}" type="pres">
      <dgm:prSet presAssocID="{F7F4BA9D-AF0E-44B2-BB9A-D7427630D4C3}" presName="linearFlow" presStyleCnt="0">
        <dgm:presLayoutVars>
          <dgm:dir/>
          <dgm:resizeHandles val="exact"/>
        </dgm:presLayoutVars>
      </dgm:prSet>
      <dgm:spPr/>
    </dgm:pt>
    <dgm:pt modelId="{246A0A0A-6A62-49A8-91A2-AA39E574A460}" type="pres">
      <dgm:prSet presAssocID="{8C8B6AB7-0CB0-4DA3-9695-0461E745C39C}" presName="composite" presStyleCnt="0"/>
      <dgm:spPr/>
    </dgm:pt>
    <dgm:pt modelId="{80C9B155-A9BD-4EED-BADC-A798D365F251}" type="pres">
      <dgm:prSet presAssocID="{8C8B6AB7-0CB0-4DA3-9695-0461E745C39C}" presName="imgShp"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6642E2F7-3F99-4CFA-90F9-9F4D339BC9D8}" type="pres">
      <dgm:prSet presAssocID="{8C8B6AB7-0CB0-4DA3-9695-0461E745C39C}" presName="txShp" presStyleLbl="node1" presStyleIdx="0" presStyleCnt="4">
        <dgm:presLayoutVars>
          <dgm:bulletEnabled val="1"/>
        </dgm:presLayoutVars>
      </dgm:prSet>
      <dgm:spPr/>
      <dgm:t>
        <a:bodyPr/>
        <a:lstStyle/>
        <a:p>
          <a:endParaRPr lang="zh-CN" altLang="en-US"/>
        </a:p>
      </dgm:t>
    </dgm:pt>
    <dgm:pt modelId="{E67EDFE4-B708-422E-839A-74A638854C2F}" type="pres">
      <dgm:prSet presAssocID="{A16AEA35-53C4-4604-91FD-0E3465963E7D}" presName="spacing" presStyleCnt="0"/>
      <dgm:spPr/>
    </dgm:pt>
    <dgm:pt modelId="{B186D252-F103-4287-BEA3-CD09AA791E9A}" type="pres">
      <dgm:prSet presAssocID="{688D182E-EE6C-4428-9E92-2AB1CC1A3977}" presName="composite" presStyleCnt="0"/>
      <dgm:spPr/>
    </dgm:pt>
    <dgm:pt modelId="{AD1F7679-5B19-495C-B306-6609E6895E42}" type="pres">
      <dgm:prSet presAssocID="{688D182E-EE6C-4428-9E92-2AB1CC1A3977}" presName="imgShp" presStyleLbl="fgImgPlac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33000" r="-33000"/>
          </a:stretch>
        </a:blipFill>
      </dgm:spPr>
    </dgm:pt>
    <dgm:pt modelId="{D038CDFD-9235-444E-BA01-146352F0AB0D}" type="pres">
      <dgm:prSet presAssocID="{688D182E-EE6C-4428-9E92-2AB1CC1A3977}" presName="txShp" presStyleLbl="node1" presStyleIdx="1" presStyleCnt="4">
        <dgm:presLayoutVars>
          <dgm:bulletEnabled val="1"/>
        </dgm:presLayoutVars>
      </dgm:prSet>
      <dgm:spPr/>
      <dgm:t>
        <a:bodyPr/>
        <a:lstStyle/>
        <a:p>
          <a:endParaRPr lang="zh-CN" altLang="en-US"/>
        </a:p>
      </dgm:t>
    </dgm:pt>
    <dgm:pt modelId="{2FC29782-9063-4252-883D-2CCABC4960B5}" type="pres">
      <dgm:prSet presAssocID="{DBA7AD0A-AB67-4759-BC5F-30FA059C3453}" presName="spacing" presStyleCnt="0"/>
      <dgm:spPr/>
    </dgm:pt>
    <dgm:pt modelId="{88BBCFE1-0280-42E0-BAFF-B080370CFA22}" type="pres">
      <dgm:prSet presAssocID="{47A2785D-B156-44FC-8313-E02C525E8FCB}" presName="composite" presStyleCnt="0"/>
      <dgm:spPr/>
    </dgm:pt>
    <dgm:pt modelId="{090634A0-EA26-4098-85D3-6D587664715B}" type="pres">
      <dgm:prSet presAssocID="{47A2785D-B156-44FC-8313-E02C525E8FCB}" presName="imgShp" presStyleLbl="fgImgPlace1" presStyleIdx="2" presStyleCnt="4"/>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pt>
    <dgm:pt modelId="{10D9860F-3229-4292-A131-F6282B700F93}" type="pres">
      <dgm:prSet presAssocID="{47A2785D-B156-44FC-8313-E02C525E8FCB}" presName="txShp" presStyleLbl="node1" presStyleIdx="2" presStyleCnt="4">
        <dgm:presLayoutVars>
          <dgm:bulletEnabled val="1"/>
        </dgm:presLayoutVars>
      </dgm:prSet>
      <dgm:spPr/>
      <dgm:t>
        <a:bodyPr/>
        <a:lstStyle/>
        <a:p>
          <a:endParaRPr lang="zh-CN" altLang="en-US"/>
        </a:p>
      </dgm:t>
    </dgm:pt>
    <dgm:pt modelId="{E26CFC4D-405B-4F89-8CAD-5C04648FF6A3}" type="pres">
      <dgm:prSet presAssocID="{BC53BD9A-D10F-406A-B073-89FEEF019B3D}" presName="spacing" presStyleCnt="0"/>
      <dgm:spPr/>
    </dgm:pt>
    <dgm:pt modelId="{7641CA7F-226C-4FAD-8EFD-263186198C3C}" type="pres">
      <dgm:prSet presAssocID="{AB2C80F0-2FAE-47F6-AFD7-28614C2EE29A}" presName="composite" presStyleCnt="0"/>
      <dgm:spPr/>
    </dgm:pt>
    <dgm:pt modelId="{DB6DA7D4-BA25-41EE-A95F-ABEE4CFD48F1}" type="pres">
      <dgm:prSet presAssocID="{AB2C80F0-2FAE-47F6-AFD7-28614C2EE29A}" presName="imgShp" presStyleLbl="fgImgPlace1" presStyleIdx="3"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33000" r="-33000"/>
          </a:stretch>
        </a:blipFill>
      </dgm:spPr>
    </dgm:pt>
    <dgm:pt modelId="{CCF5D43C-FC5A-4434-9ED6-8B39FC552358}" type="pres">
      <dgm:prSet presAssocID="{AB2C80F0-2FAE-47F6-AFD7-28614C2EE29A}" presName="txShp" presStyleLbl="node1" presStyleIdx="3" presStyleCnt="4">
        <dgm:presLayoutVars>
          <dgm:bulletEnabled val="1"/>
        </dgm:presLayoutVars>
      </dgm:prSet>
      <dgm:spPr/>
      <dgm:t>
        <a:bodyPr/>
        <a:lstStyle/>
        <a:p>
          <a:endParaRPr lang="zh-CN" altLang="en-US"/>
        </a:p>
      </dgm:t>
    </dgm:pt>
  </dgm:ptLst>
  <dgm:cxnLst>
    <dgm:cxn modelId="{175C4C0E-5539-4C2E-AA37-B7FAC46BBDEB}" srcId="{F7F4BA9D-AF0E-44B2-BB9A-D7427630D4C3}" destId="{688D182E-EE6C-4428-9E92-2AB1CC1A3977}" srcOrd="1" destOrd="0" parTransId="{6E3443B4-30F3-4F09-B1A2-9B6C56F259A7}" sibTransId="{DBA7AD0A-AB67-4759-BC5F-30FA059C3453}"/>
    <dgm:cxn modelId="{52D060EE-B271-4543-B977-8847F153588F}" type="presOf" srcId="{47A2785D-B156-44FC-8313-E02C525E8FCB}" destId="{10D9860F-3229-4292-A131-F6282B700F93}" srcOrd="0" destOrd="0" presId="urn:microsoft.com/office/officeart/2005/8/layout/vList3"/>
    <dgm:cxn modelId="{43AFB376-E4D3-41F0-B3B9-BE63FE93ECBA}" type="presOf" srcId="{688D182E-EE6C-4428-9E92-2AB1CC1A3977}" destId="{D038CDFD-9235-444E-BA01-146352F0AB0D}" srcOrd="0" destOrd="0" presId="urn:microsoft.com/office/officeart/2005/8/layout/vList3"/>
    <dgm:cxn modelId="{C66B94DA-929F-46FB-B866-8E4F53284C29}" type="presOf" srcId="{AB2C80F0-2FAE-47F6-AFD7-28614C2EE29A}" destId="{CCF5D43C-FC5A-4434-9ED6-8B39FC552358}" srcOrd="0" destOrd="0" presId="urn:microsoft.com/office/officeart/2005/8/layout/vList3"/>
    <dgm:cxn modelId="{AAF7C087-AE35-4891-9B06-74945326E22A}" srcId="{F7F4BA9D-AF0E-44B2-BB9A-D7427630D4C3}" destId="{AB2C80F0-2FAE-47F6-AFD7-28614C2EE29A}" srcOrd="3" destOrd="0" parTransId="{F800872B-B87B-428A-AE6E-F1B682017CF6}" sibTransId="{C77A9891-F6CE-4FF3-8E2D-627E5E18A55E}"/>
    <dgm:cxn modelId="{0E6FF0AC-01A1-45BC-AE0B-2EC30EC553DC}" srcId="{F7F4BA9D-AF0E-44B2-BB9A-D7427630D4C3}" destId="{8C8B6AB7-0CB0-4DA3-9695-0461E745C39C}" srcOrd="0" destOrd="0" parTransId="{9273D06F-B9CE-4DB6-9758-7CFB62A01186}" sibTransId="{A16AEA35-53C4-4604-91FD-0E3465963E7D}"/>
    <dgm:cxn modelId="{BF46FE41-0570-438C-B3B1-BA79437B4227}" srcId="{F7F4BA9D-AF0E-44B2-BB9A-D7427630D4C3}" destId="{47A2785D-B156-44FC-8313-E02C525E8FCB}" srcOrd="2" destOrd="0" parTransId="{51F5DF0D-86DE-4B43-ADBF-B3675D531A9C}" sibTransId="{BC53BD9A-D10F-406A-B073-89FEEF019B3D}"/>
    <dgm:cxn modelId="{2DC61F86-0BD4-427F-A709-F5D0CC221BD7}" type="presOf" srcId="{F7F4BA9D-AF0E-44B2-BB9A-D7427630D4C3}" destId="{3EB32E06-D73B-4373-8E18-4DB83928FC5F}" srcOrd="0" destOrd="0" presId="urn:microsoft.com/office/officeart/2005/8/layout/vList3"/>
    <dgm:cxn modelId="{52A5B2B2-5D7B-4FE0-866E-AE2267E4F808}" type="presOf" srcId="{8C8B6AB7-0CB0-4DA3-9695-0461E745C39C}" destId="{6642E2F7-3F99-4CFA-90F9-9F4D339BC9D8}" srcOrd="0" destOrd="0" presId="urn:microsoft.com/office/officeart/2005/8/layout/vList3"/>
    <dgm:cxn modelId="{9F71E4FC-5870-4A9B-9F14-4FBAE9864163}" type="presParOf" srcId="{3EB32E06-D73B-4373-8E18-4DB83928FC5F}" destId="{246A0A0A-6A62-49A8-91A2-AA39E574A460}" srcOrd="0" destOrd="0" presId="urn:microsoft.com/office/officeart/2005/8/layout/vList3"/>
    <dgm:cxn modelId="{CFA2015F-201C-4281-82DA-B305F42758DE}" type="presParOf" srcId="{246A0A0A-6A62-49A8-91A2-AA39E574A460}" destId="{80C9B155-A9BD-4EED-BADC-A798D365F251}" srcOrd="0" destOrd="0" presId="urn:microsoft.com/office/officeart/2005/8/layout/vList3"/>
    <dgm:cxn modelId="{BA8D0842-1B2B-49E1-AD7A-F251231EDB56}" type="presParOf" srcId="{246A0A0A-6A62-49A8-91A2-AA39E574A460}" destId="{6642E2F7-3F99-4CFA-90F9-9F4D339BC9D8}" srcOrd="1" destOrd="0" presId="urn:microsoft.com/office/officeart/2005/8/layout/vList3"/>
    <dgm:cxn modelId="{F0FCAB6A-367E-4A39-A483-188ED9FE12C3}" type="presParOf" srcId="{3EB32E06-D73B-4373-8E18-4DB83928FC5F}" destId="{E67EDFE4-B708-422E-839A-74A638854C2F}" srcOrd="1" destOrd="0" presId="urn:microsoft.com/office/officeart/2005/8/layout/vList3"/>
    <dgm:cxn modelId="{BFBA1982-AF2A-4765-816A-D035A47895CA}" type="presParOf" srcId="{3EB32E06-D73B-4373-8E18-4DB83928FC5F}" destId="{B186D252-F103-4287-BEA3-CD09AA791E9A}" srcOrd="2" destOrd="0" presId="urn:microsoft.com/office/officeart/2005/8/layout/vList3"/>
    <dgm:cxn modelId="{BD44AFA2-E446-40B3-8A4C-EE3CA93FE54D}" type="presParOf" srcId="{B186D252-F103-4287-BEA3-CD09AA791E9A}" destId="{AD1F7679-5B19-495C-B306-6609E6895E42}" srcOrd="0" destOrd="0" presId="urn:microsoft.com/office/officeart/2005/8/layout/vList3"/>
    <dgm:cxn modelId="{3C4B5446-CF51-4157-B51A-CC1ADB07CC8B}" type="presParOf" srcId="{B186D252-F103-4287-BEA3-CD09AA791E9A}" destId="{D038CDFD-9235-444E-BA01-146352F0AB0D}" srcOrd="1" destOrd="0" presId="urn:microsoft.com/office/officeart/2005/8/layout/vList3"/>
    <dgm:cxn modelId="{CE934AE7-3C7B-45CD-B4FE-5203C181A789}" type="presParOf" srcId="{3EB32E06-D73B-4373-8E18-4DB83928FC5F}" destId="{2FC29782-9063-4252-883D-2CCABC4960B5}" srcOrd="3" destOrd="0" presId="urn:microsoft.com/office/officeart/2005/8/layout/vList3"/>
    <dgm:cxn modelId="{9B481FD0-12F4-4D02-8618-BA166DF03171}" type="presParOf" srcId="{3EB32E06-D73B-4373-8E18-4DB83928FC5F}" destId="{88BBCFE1-0280-42E0-BAFF-B080370CFA22}" srcOrd="4" destOrd="0" presId="urn:microsoft.com/office/officeart/2005/8/layout/vList3"/>
    <dgm:cxn modelId="{13F333FE-608E-42DA-AB4A-1439DCA6804F}" type="presParOf" srcId="{88BBCFE1-0280-42E0-BAFF-B080370CFA22}" destId="{090634A0-EA26-4098-85D3-6D587664715B}" srcOrd="0" destOrd="0" presId="urn:microsoft.com/office/officeart/2005/8/layout/vList3"/>
    <dgm:cxn modelId="{5C5B1C60-33D5-49D3-9F58-C798FCA7B07E}" type="presParOf" srcId="{88BBCFE1-0280-42E0-BAFF-B080370CFA22}" destId="{10D9860F-3229-4292-A131-F6282B700F93}" srcOrd="1" destOrd="0" presId="urn:microsoft.com/office/officeart/2005/8/layout/vList3"/>
    <dgm:cxn modelId="{FB9D2859-01FD-4F59-9C39-721783253206}" type="presParOf" srcId="{3EB32E06-D73B-4373-8E18-4DB83928FC5F}" destId="{E26CFC4D-405B-4F89-8CAD-5C04648FF6A3}" srcOrd="5" destOrd="0" presId="urn:microsoft.com/office/officeart/2005/8/layout/vList3"/>
    <dgm:cxn modelId="{EC367983-881F-4D4C-A174-8A7B8B5FEB77}" type="presParOf" srcId="{3EB32E06-D73B-4373-8E18-4DB83928FC5F}" destId="{7641CA7F-226C-4FAD-8EFD-263186198C3C}" srcOrd="6" destOrd="0" presId="urn:microsoft.com/office/officeart/2005/8/layout/vList3"/>
    <dgm:cxn modelId="{CC904868-FFCD-469D-8019-82AD8F2C0BC0}" type="presParOf" srcId="{7641CA7F-226C-4FAD-8EFD-263186198C3C}" destId="{DB6DA7D4-BA25-41EE-A95F-ABEE4CFD48F1}" srcOrd="0" destOrd="0" presId="urn:microsoft.com/office/officeart/2005/8/layout/vList3"/>
    <dgm:cxn modelId="{3923815B-EB66-4CB6-8309-5015CCAEBDFA}" type="presParOf" srcId="{7641CA7F-226C-4FAD-8EFD-263186198C3C}" destId="{CCF5D43C-FC5A-4434-9ED6-8B39FC552358}"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E415CD-5125-471B-B7D2-BE3D12D6FAC8}" type="doc">
      <dgm:prSet loTypeId="urn:microsoft.com/office/officeart/2005/8/layout/radial1" loCatId="relationship" qsTypeId="urn:microsoft.com/office/officeart/2005/8/quickstyle/simple3" qsCatId="simple" csTypeId="urn:microsoft.com/office/officeart/2005/8/colors/accent1_2" csCatId="accent1" phldr="1"/>
      <dgm:spPr/>
      <dgm:t>
        <a:bodyPr/>
        <a:lstStyle/>
        <a:p>
          <a:endParaRPr lang="zh-CN" altLang="en-US"/>
        </a:p>
      </dgm:t>
    </dgm:pt>
    <dgm:pt modelId="{B39AF4DB-95AB-4C4C-A3AE-70671BBA0A45}">
      <dgm:prSet phldrT="[文本]"/>
      <dgm:spPr/>
      <dgm:t>
        <a:bodyPr/>
        <a:lstStyle/>
        <a:p>
          <a:r>
            <a:rPr lang="zh-CN" altLang="en-US" dirty="0" smtClean="0"/>
            <a:t>数据分析</a:t>
          </a:r>
          <a:endParaRPr lang="zh-CN" altLang="en-US" dirty="0"/>
        </a:p>
      </dgm:t>
    </dgm:pt>
    <dgm:pt modelId="{3B30C9B9-A5F6-4B46-879F-297E5F0D6991}" type="parTrans" cxnId="{0B03F25C-3421-4EB9-B5A3-0C3AE1802437}">
      <dgm:prSet/>
      <dgm:spPr/>
      <dgm:t>
        <a:bodyPr/>
        <a:lstStyle/>
        <a:p>
          <a:endParaRPr lang="zh-CN" altLang="en-US"/>
        </a:p>
      </dgm:t>
    </dgm:pt>
    <dgm:pt modelId="{687102CE-5DA7-4309-BFCC-5EAD1F8EF1D7}" type="sibTrans" cxnId="{0B03F25C-3421-4EB9-B5A3-0C3AE1802437}">
      <dgm:prSet/>
      <dgm:spPr/>
      <dgm:t>
        <a:bodyPr/>
        <a:lstStyle/>
        <a:p>
          <a:endParaRPr lang="zh-CN" altLang="en-US"/>
        </a:p>
      </dgm:t>
    </dgm:pt>
    <dgm:pt modelId="{02D454FC-C21C-458B-AE57-36BF1F414EFB}">
      <dgm:prSet phldrT="[文本]"/>
      <dgm:spPr/>
      <dgm:t>
        <a:bodyPr/>
        <a:lstStyle/>
        <a:p>
          <a:r>
            <a:rPr lang="zh-CN" altLang="en-US" dirty="0" smtClean="0"/>
            <a:t>流程管理</a:t>
          </a:r>
          <a:endParaRPr lang="zh-CN" altLang="en-US" dirty="0"/>
        </a:p>
      </dgm:t>
    </dgm:pt>
    <dgm:pt modelId="{314322BE-1A1F-42AD-B884-F612DF8B27D1}" type="parTrans" cxnId="{37D81FDE-42CF-478E-9762-E57044F06F36}">
      <dgm:prSet/>
      <dgm:spPr/>
      <dgm:t>
        <a:bodyPr/>
        <a:lstStyle/>
        <a:p>
          <a:endParaRPr lang="zh-CN" altLang="en-US"/>
        </a:p>
      </dgm:t>
    </dgm:pt>
    <dgm:pt modelId="{48328D13-A41B-481C-8F91-52420759A253}" type="sibTrans" cxnId="{37D81FDE-42CF-478E-9762-E57044F06F36}">
      <dgm:prSet/>
      <dgm:spPr/>
      <dgm:t>
        <a:bodyPr/>
        <a:lstStyle/>
        <a:p>
          <a:endParaRPr lang="zh-CN" altLang="en-US"/>
        </a:p>
      </dgm:t>
    </dgm:pt>
    <dgm:pt modelId="{A7A23496-7A79-4D74-B3DA-BFCBEF5C5F25}">
      <dgm:prSet phldrT="[文本]"/>
      <dgm:spPr/>
      <dgm:t>
        <a:bodyPr/>
        <a:lstStyle/>
        <a:p>
          <a:r>
            <a:rPr lang="zh-CN" altLang="en-US" dirty="0" smtClean="0"/>
            <a:t>商务决策</a:t>
          </a:r>
          <a:endParaRPr lang="zh-CN" altLang="en-US" dirty="0"/>
        </a:p>
      </dgm:t>
    </dgm:pt>
    <dgm:pt modelId="{6AD5EE63-102F-4D3A-999B-132A09D848A8}" type="parTrans" cxnId="{AD04D50D-EFFC-4094-B200-025A3CA232C6}">
      <dgm:prSet/>
      <dgm:spPr/>
      <dgm:t>
        <a:bodyPr/>
        <a:lstStyle/>
        <a:p>
          <a:endParaRPr lang="zh-CN" altLang="en-US"/>
        </a:p>
      </dgm:t>
    </dgm:pt>
    <dgm:pt modelId="{9A09FCE8-486C-4FD8-BA7A-1B99420E5BE4}" type="sibTrans" cxnId="{AD04D50D-EFFC-4094-B200-025A3CA232C6}">
      <dgm:prSet/>
      <dgm:spPr/>
      <dgm:t>
        <a:bodyPr/>
        <a:lstStyle/>
        <a:p>
          <a:endParaRPr lang="zh-CN" altLang="en-US"/>
        </a:p>
      </dgm:t>
    </dgm:pt>
    <dgm:pt modelId="{85360AAB-FBE2-401C-94ED-33ADBE470C85}">
      <dgm:prSet phldrT="[文本]"/>
      <dgm:spPr/>
      <dgm:t>
        <a:bodyPr/>
        <a:lstStyle/>
        <a:p>
          <a:r>
            <a:rPr lang="zh-CN" altLang="en-US" dirty="0" smtClean="0"/>
            <a:t>交通导航</a:t>
          </a:r>
          <a:endParaRPr lang="zh-CN" altLang="en-US" dirty="0"/>
        </a:p>
      </dgm:t>
    </dgm:pt>
    <dgm:pt modelId="{A2F4B46E-6252-48C1-9C48-EDF48EF0EE17}" type="parTrans" cxnId="{FC29378A-D781-4679-9AA6-371D36A6F60C}">
      <dgm:prSet/>
      <dgm:spPr/>
      <dgm:t>
        <a:bodyPr/>
        <a:lstStyle/>
        <a:p>
          <a:endParaRPr lang="zh-CN" altLang="en-US"/>
        </a:p>
      </dgm:t>
    </dgm:pt>
    <dgm:pt modelId="{ECC410BE-A065-48CF-8448-05B020CD980A}" type="sibTrans" cxnId="{FC29378A-D781-4679-9AA6-371D36A6F60C}">
      <dgm:prSet/>
      <dgm:spPr/>
      <dgm:t>
        <a:bodyPr/>
        <a:lstStyle/>
        <a:p>
          <a:endParaRPr lang="zh-CN" altLang="en-US"/>
        </a:p>
      </dgm:t>
    </dgm:pt>
    <dgm:pt modelId="{ADCD5282-F536-4987-9646-3DC2CA04CC3A}">
      <dgm:prSet phldrT="[文本]"/>
      <dgm:spPr/>
      <dgm:t>
        <a:bodyPr/>
        <a:lstStyle/>
        <a:p>
          <a:r>
            <a:rPr lang="zh-CN" altLang="en-US" dirty="0" smtClean="0"/>
            <a:t>系统开发</a:t>
          </a:r>
          <a:endParaRPr lang="zh-CN" altLang="en-US" dirty="0"/>
        </a:p>
      </dgm:t>
    </dgm:pt>
    <dgm:pt modelId="{8603BC7D-8EDC-4A41-97B1-38816F122C18}" type="parTrans" cxnId="{427FC6C7-A8EC-4355-BD60-A984BBB2C9FC}">
      <dgm:prSet/>
      <dgm:spPr/>
      <dgm:t>
        <a:bodyPr/>
        <a:lstStyle/>
        <a:p>
          <a:endParaRPr lang="zh-CN" altLang="en-US"/>
        </a:p>
      </dgm:t>
    </dgm:pt>
    <dgm:pt modelId="{BEB5273F-9DB9-46CA-8199-D1DA264F5725}" type="sibTrans" cxnId="{427FC6C7-A8EC-4355-BD60-A984BBB2C9FC}">
      <dgm:prSet/>
      <dgm:spPr/>
      <dgm:t>
        <a:bodyPr/>
        <a:lstStyle/>
        <a:p>
          <a:endParaRPr lang="zh-CN" altLang="en-US"/>
        </a:p>
      </dgm:t>
    </dgm:pt>
    <dgm:pt modelId="{825FB52D-33F5-4A15-80B7-AC3C12E3CFBB}">
      <dgm:prSet/>
      <dgm:spPr/>
      <dgm:t>
        <a:bodyPr/>
        <a:lstStyle/>
        <a:p>
          <a:r>
            <a:rPr lang="zh-CN" altLang="en-US" dirty="0" smtClean="0"/>
            <a:t>网络管理</a:t>
          </a:r>
          <a:endParaRPr lang="zh-CN" altLang="en-US" dirty="0"/>
        </a:p>
      </dgm:t>
    </dgm:pt>
    <dgm:pt modelId="{40587413-51C6-4E87-8B62-D8EB7DC2C0DC}" type="parTrans" cxnId="{C48928E6-7732-4325-BE6B-349D06B351E7}">
      <dgm:prSet/>
      <dgm:spPr/>
      <dgm:t>
        <a:bodyPr/>
        <a:lstStyle/>
        <a:p>
          <a:endParaRPr lang="zh-CN" altLang="en-US"/>
        </a:p>
      </dgm:t>
    </dgm:pt>
    <dgm:pt modelId="{5D48B4F8-9D68-477A-8D2D-20C4ECE8B875}" type="sibTrans" cxnId="{C48928E6-7732-4325-BE6B-349D06B351E7}">
      <dgm:prSet/>
      <dgm:spPr/>
      <dgm:t>
        <a:bodyPr/>
        <a:lstStyle/>
        <a:p>
          <a:endParaRPr lang="zh-CN" altLang="en-US"/>
        </a:p>
      </dgm:t>
    </dgm:pt>
    <dgm:pt modelId="{7652347C-6AAB-4023-8A16-C2D3DA60F952}" type="pres">
      <dgm:prSet presAssocID="{72E415CD-5125-471B-B7D2-BE3D12D6FAC8}" presName="cycle" presStyleCnt="0">
        <dgm:presLayoutVars>
          <dgm:chMax val="1"/>
          <dgm:dir/>
          <dgm:animLvl val="ctr"/>
          <dgm:resizeHandles val="exact"/>
        </dgm:presLayoutVars>
      </dgm:prSet>
      <dgm:spPr/>
      <dgm:t>
        <a:bodyPr/>
        <a:lstStyle/>
        <a:p>
          <a:endParaRPr lang="zh-CN" altLang="en-US"/>
        </a:p>
      </dgm:t>
    </dgm:pt>
    <dgm:pt modelId="{C4AACF5A-FE6A-48A3-9C3C-A9D2EA2C765E}" type="pres">
      <dgm:prSet presAssocID="{B39AF4DB-95AB-4C4C-A3AE-70671BBA0A45}" presName="centerShape" presStyleLbl="node0" presStyleIdx="0" presStyleCnt="1"/>
      <dgm:spPr/>
      <dgm:t>
        <a:bodyPr/>
        <a:lstStyle/>
        <a:p>
          <a:endParaRPr lang="zh-CN" altLang="en-US"/>
        </a:p>
      </dgm:t>
    </dgm:pt>
    <dgm:pt modelId="{D7D58D0F-016D-417E-940F-25D156C25E17}" type="pres">
      <dgm:prSet presAssocID="{314322BE-1A1F-42AD-B884-F612DF8B27D1}" presName="Name9" presStyleLbl="parChTrans1D2" presStyleIdx="0" presStyleCnt="5"/>
      <dgm:spPr/>
      <dgm:t>
        <a:bodyPr/>
        <a:lstStyle/>
        <a:p>
          <a:endParaRPr lang="zh-CN" altLang="en-US"/>
        </a:p>
      </dgm:t>
    </dgm:pt>
    <dgm:pt modelId="{5A23E580-FAF8-49D8-9E13-2F731BCF1C83}" type="pres">
      <dgm:prSet presAssocID="{314322BE-1A1F-42AD-B884-F612DF8B27D1}" presName="connTx" presStyleLbl="parChTrans1D2" presStyleIdx="0" presStyleCnt="5"/>
      <dgm:spPr/>
      <dgm:t>
        <a:bodyPr/>
        <a:lstStyle/>
        <a:p>
          <a:endParaRPr lang="zh-CN" altLang="en-US"/>
        </a:p>
      </dgm:t>
    </dgm:pt>
    <dgm:pt modelId="{0E3A81D1-A8BF-4125-96DA-4828BA83CD0A}" type="pres">
      <dgm:prSet presAssocID="{02D454FC-C21C-458B-AE57-36BF1F414EFB}" presName="node" presStyleLbl="node1" presStyleIdx="0" presStyleCnt="5">
        <dgm:presLayoutVars>
          <dgm:bulletEnabled val="1"/>
        </dgm:presLayoutVars>
      </dgm:prSet>
      <dgm:spPr/>
      <dgm:t>
        <a:bodyPr/>
        <a:lstStyle/>
        <a:p>
          <a:endParaRPr lang="zh-CN" altLang="en-US"/>
        </a:p>
      </dgm:t>
    </dgm:pt>
    <dgm:pt modelId="{0392C608-4B6E-4C38-B4BB-97E4A757F20D}" type="pres">
      <dgm:prSet presAssocID="{6AD5EE63-102F-4D3A-999B-132A09D848A8}" presName="Name9" presStyleLbl="parChTrans1D2" presStyleIdx="1" presStyleCnt="5"/>
      <dgm:spPr/>
      <dgm:t>
        <a:bodyPr/>
        <a:lstStyle/>
        <a:p>
          <a:endParaRPr lang="zh-CN" altLang="en-US"/>
        </a:p>
      </dgm:t>
    </dgm:pt>
    <dgm:pt modelId="{FDDA45C0-9E84-4FAE-A043-62D3C8ADF460}" type="pres">
      <dgm:prSet presAssocID="{6AD5EE63-102F-4D3A-999B-132A09D848A8}" presName="connTx" presStyleLbl="parChTrans1D2" presStyleIdx="1" presStyleCnt="5"/>
      <dgm:spPr/>
      <dgm:t>
        <a:bodyPr/>
        <a:lstStyle/>
        <a:p>
          <a:endParaRPr lang="zh-CN" altLang="en-US"/>
        </a:p>
      </dgm:t>
    </dgm:pt>
    <dgm:pt modelId="{18CD325A-0B59-432A-9A81-7A5EA78982A0}" type="pres">
      <dgm:prSet presAssocID="{A7A23496-7A79-4D74-B3DA-BFCBEF5C5F25}" presName="node" presStyleLbl="node1" presStyleIdx="1" presStyleCnt="5">
        <dgm:presLayoutVars>
          <dgm:bulletEnabled val="1"/>
        </dgm:presLayoutVars>
      </dgm:prSet>
      <dgm:spPr/>
      <dgm:t>
        <a:bodyPr/>
        <a:lstStyle/>
        <a:p>
          <a:endParaRPr lang="zh-CN" altLang="en-US"/>
        </a:p>
      </dgm:t>
    </dgm:pt>
    <dgm:pt modelId="{E703FE07-4890-45D7-ADF7-71DFAAB81A70}" type="pres">
      <dgm:prSet presAssocID="{A2F4B46E-6252-48C1-9C48-EDF48EF0EE17}" presName="Name9" presStyleLbl="parChTrans1D2" presStyleIdx="2" presStyleCnt="5"/>
      <dgm:spPr/>
      <dgm:t>
        <a:bodyPr/>
        <a:lstStyle/>
        <a:p>
          <a:endParaRPr lang="zh-CN" altLang="en-US"/>
        </a:p>
      </dgm:t>
    </dgm:pt>
    <dgm:pt modelId="{892539E6-C965-4A23-AF3E-B1CF5481E3EA}" type="pres">
      <dgm:prSet presAssocID="{A2F4B46E-6252-48C1-9C48-EDF48EF0EE17}" presName="connTx" presStyleLbl="parChTrans1D2" presStyleIdx="2" presStyleCnt="5"/>
      <dgm:spPr/>
      <dgm:t>
        <a:bodyPr/>
        <a:lstStyle/>
        <a:p>
          <a:endParaRPr lang="zh-CN" altLang="en-US"/>
        </a:p>
      </dgm:t>
    </dgm:pt>
    <dgm:pt modelId="{DBF3D9F6-6EF3-4ED0-BD0F-B5ECB2C0508B}" type="pres">
      <dgm:prSet presAssocID="{85360AAB-FBE2-401C-94ED-33ADBE470C85}" presName="node" presStyleLbl="node1" presStyleIdx="2" presStyleCnt="5">
        <dgm:presLayoutVars>
          <dgm:bulletEnabled val="1"/>
        </dgm:presLayoutVars>
      </dgm:prSet>
      <dgm:spPr/>
      <dgm:t>
        <a:bodyPr/>
        <a:lstStyle/>
        <a:p>
          <a:endParaRPr lang="zh-CN" altLang="en-US"/>
        </a:p>
      </dgm:t>
    </dgm:pt>
    <dgm:pt modelId="{757537C4-2D3F-4266-8521-77564B33C5BA}" type="pres">
      <dgm:prSet presAssocID="{40587413-51C6-4E87-8B62-D8EB7DC2C0DC}" presName="Name9" presStyleLbl="parChTrans1D2" presStyleIdx="3" presStyleCnt="5"/>
      <dgm:spPr/>
      <dgm:t>
        <a:bodyPr/>
        <a:lstStyle/>
        <a:p>
          <a:endParaRPr lang="zh-CN" altLang="en-US"/>
        </a:p>
      </dgm:t>
    </dgm:pt>
    <dgm:pt modelId="{63C42C7B-6FBD-4EF0-8E50-65D0B2770596}" type="pres">
      <dgm:prSet presAssocID="{40587413-51C6-4E87-8B62-D8EB7DC2C0DC}" presName="connTx" presStyleLbl="parChTrans1D2" presStyleIdx="3" presStyleCnt="5"/>
      <dgm:spPr/>
      <dgm:t>
        <a:bodyPr/>
        <a:lstStyle/>
        <a:p>
          <a:endParaRPr lang="zh-CN" altLang="en-US"/>
        </a:p>
      </dgm:t>
    </dgm:pt>
    <dgm:pt modelId="{A37D3A5F-76CE-4994-8F66-F34059844C70}" type="pres">
      <dgm:prSet presAssocID="{825FB52D-33F5-4A15-80B7-AC3C12E3CFBB}" presName="node" presStyleLbl="node1" presStyleIdx="3" presStyleCnt="5">
        <dgm:presLayoutVars>
          <dgm:bulletEnabled val="1"/>
        </dgm:presLayoutVars>
      </dgm:prSet>
      <dgm:spPr/>
      <dgm:t>
        <a:bodyPr/>
        <a:lstStyle/>
        <a:p>
          <a:endParaRPr lang="zh-CN" altLang="en-US"/>
        </a:p>
      </dgm:t>
    </dgm:pt>
    <dgm:pt modelId="{C6E4A0AE-80C4-4919-A60F-3256AB14C023}" type="pres">
      <dgm:prSet presAssocID="{8603BC7D-8EDC-4A41-97B1-38816F122C18}" presName="Name9" presStyleLbl="parChTrans1D2" presStyleIdx="4" presStyleCnt="5"/>
      <dgm:spPr/>
      <dgm:t>
        <a:bodyPr/>
        <a:lstStyle/>
        <a:p>
          <a:endParaRPr lang="zh-CN" altLang="en-US"/>
        </a:p>
      </dgm:t>
    </dgm:pt>
    <dgm:pt modelId="{F1F3199A-07A1-4AC0-B5EA-119C3CF86D66}" type="pres">
      <dgm:prSet presAssocID="{8603BC7D-8EDC-4A41-97B1-38816F122C18}" presName="connTx" presStyleLbl="parChTrans1D2" presStyleIdx="4" presStyleCnt="5"/>
      <dgm:spPr/>
      <dgm:t>
        <a:bodyPr/>
        <a:lstStyle/>
        <a:p>
          <a:endParaRPr lang="zh-CN" altLang="en-US"/>
        </a:p>
      </dgm:t>
    </dgm:pt>
    <dgm:pt modelId="{3AB673D4-3897-4F40-9773-827EDCF8549E}" type="pres">
      <dgm:prSet presAssocID="{ADCD5282-F536-4987-9646-3DC2CA04CC3A}" presName="node" presStyleLbl="node1" presStyleIdx="4" presStyleCnt="5">
        <dgm:presLayoutVars>
          <dgm:bulletEnabled val="1"/>
        </dgm:presLayoutVars>
      </dgm:prSet>
      <dgm:spPr/>
      <dgm:t>
        <a:bodyPr/>
        <a:lstStyle/>
        <a:p>
          <a:endParaRPr lang="zh-CN" altLang="en-US"/>
        </a:p>
      </dgm:t>
    </dgm:pt>
  </dgm:ptLst>
  <dgm:cxnLst>
    <dgm:cxn modelId="{C48928E6-7732-4325-BE6B-349D06B351E7}" srcId="{B39AF4DB-95AB-4C4C-A3AE-70671BBA0A45}" destId="{825FB52D-33F5-4A15-80B7-AC3C12E3CFBB}" srcOrd="3" destOrd="0" parTransId="{40587413-51C6-4E87-8B62-D8EB7DC2C0DC}" sibTransId="{5D48B4F8-9D68-477A-8D2D-20C4ECE8B875}"/>
    <dgm:cxn modelId="{B15FB50A-1C12-4AC6-8B3E-25087714762F}" type="presOf" srcId="{02D454FC-C21C-458B-AE57-36BF1F414EFB}" destId="{0E3A81D1-A8BF-4125-96DA-4828BA83CD0A}" srcOrd="0" destOrd="0" presId="urn:microsoft.com/office/officeart/2005/8/layout/radial1"/>
    <dgm:cxn modelId="{1363D795-6C06-456A-AEC4-C62D425DB516}" type="presOf" srcId="{314322BE-1A1F-42AD-B884-F612DF8B27D1}" destId="{5A23E580-FAF8-49D8-9E13-2F731BCF1C83}" srcOrd="1" destOrd="0" presId="urn:microsoft.com/office/officeart/2005/8/layout/radial1"/>
    <dgm:cxn modelId="{B903EF67-0E39-4351-8512-C565B7D2FBE9}" type="presOf" srcId="{314322BE-1A1F-42AD-B884-F612DF8B27D1}" destId="{D7D58D0F-016D-417E-940F-25D156C25E17}" srcOrd="0" destOrd="0" presId="urn:microsoft.com/office/officeart/2005/8/layout/radial1"/>
    <dgm:cxn modelId="{427FC6C7-A8EC-4355-BD60-A984BBB2C9FC}" srcId="{B39AF4DB-95AB-4C4C-A3AE-70671BBA0A45}" destId="{ADCD5282-F536-4987-9646-3DC2CA04CC3A}" srcOrd="4" destOrd="0" parTransId="{8603BC7D-8EDC-4A41-97B1-38816F122C18}" sibTransId="{BEB5273F-9DB9-46CA-8199-D1DA264F5725}"/>
    <dgm:cxn modelId="{7271023C-677C-44B5-8C34-9063C320B448}" type="presOf" srcId="{A2F4B46E-6252-48C1-9C48-EDF48EF0EE17}" destId="{E703FE07-4890-45D7-ADF7-71DFAAB81A70}" srcOrd="0" destOrd="0" presId="urn:microsoft.com/office/officeart/2005/8/layout/radial1"/>
    <dgm:cxn modelId="{06556188-E2DD-4607-9D65-D7855DC3924F}" type="presOf" srcId="{ADCD5282-F536-4987-9646-3DC2CA04CC3A}" destId="{3AB673D4-3897-4F40-9773-827EDCF8549E}" srcOrd="0" destOrd="0" presId="urn:microsoft.com/office/officeart/2005/8/layout/radial1"/>
    <dgm:cxn modelId="{FF5559A6-0B7F-494C-A4BD-4814CA6A2C53}" type="presOf" srcId="{6AD5EE63-102F-4D3A-999B-132A09D848A8}" destId="{FDDA45C0-9E84-4FAE-A043-62D3C8ADF460}" srcOrd="1" destOrd="0" presId="urn:microsoft.com/office/officeart/2005/8/layout/radial1"/>
    <dgm:cxn modelId="{37D81FDE-42CF-478E-9762-E57044F06F36}" srcId="{B39AF4DB-95AB-4C4C-A3AE-70671BBA0A45}" destId="{02D454FC-C21C-458B-AE57-36BF1F414EFB}" srcOrd="0" destOrd="0" parTransId="{314322BE-1A1F-42AD-B884-F612DF8B27D1}" sibTransId="{48328D13-A41B-481C-8F91-52420759A253}"/>
    <dgm:cxn modelId="{F6228171-8B61-4D6C-B2EC-7CD3506FB529}" type="presOf" srcId="{B39AF4DB-95AB-4C4C-A3AE-70671BBA0A45}" destId="{C4AACF5A-FE6A-48A3-9C3C-A9D2EA2C765E}" srcOrd="0" destOrd="0" presId="urn:microsoft.com/office/officeart/2005/8/layout/radial1"/>
    <dgm:cxn modelId="{A2BA7CF5-2734-4620-9B9A-95884AF9DC6C}" type="presOf" srcId="{40587413-51C6-4E87-8B62-D8EB7DC2C0DC}" destId="{63C42C7B-6FBD-4EF0-8E50-65D0B2770596}" srcOrd="1" destOrd="0" presId="urn:microsoft.com/office/officeart/2005/8/layout/radial1"/>
    <dgm:cxn modelId="{1CA591DC-8CEB-48FB-A5D2-9CBB19A561C1}" type="presOf" srcId="{825FB52D-33F5-4A15-80B7-AC3C12E3CFBB}" destId="{A37D3A5F-76CE-4994-8F66-F34059844C70}" srcOrd="0" destOrd="0" presId="urn:microsoft.com/office/officeart/2005/8/layout/radial1"/>
    <dgm:cxn modelId="{AD04D50D-EFFC-4094-B200-025A3CA232C6}" srcId="{B39AF4DB-95AB-4C4C-A3AE-70671BBA0A45}" destId="{A7A23496-7A79-4D74-B3DA-BFCBEF5C5F25}" srcOrd="1" destOrd="0" parTransId="{6AD5EE63-102F-4D3A-999B-132A09D848A8}" sibTransId="{9A09FCE8-486C-4FD8-BA7A-1B99420E5BE4}"/>
    <dgm:cxn modelId="{13CB5CB3-15BE-4444-B5E7-5D65902847DF}" type="presOf" srcId="{A2F4B46E-6252-48C1-9C48-EDF48EF0EE17}" destId="{892539E6-C965-4A23-AF3E-B1CF5481E3EA}" srcOrd="1" destOrd="0" presId="urn:microsoft.com/office/officeart/2005/8/layout/radial1"/>
    <dgm:cxn modelId="{13613879-5FA2-4164-86AD-244D7633F39E}" type="presOf" srcId="{40587413-51C6-4E87-8B62-D8EB7DC2C0DC}" destId="{757537C4-2D3F-4266-8521-77564B33C5BA}" srcOrd="0" destOrd="0" presId="urn:microsoft.com/office/officeart/2005/8/layout/radial1"/>
    <dgm:cxn modelId="{1E0DB2F8-7A69-4EE4-AEFB-5B7309857378}" type="presOf" srcId="{6AD5EE63-102F-4D3A-999B-132A09D848A8}" destId="{0392C608-4B6E-4C38-B4BB-97E4A757F20D}" srcOrd="0" destOrd="0" presId="urn:microsoft.com/office/officeart/2005/8/layout/radial1"/>
    <dgm:cxn modelId="{FC29378A-D781-4679-9AA6-371D36A6F60C}" srcId="{B39AF4DB-95AB-4C4C-A3AE-70671BBA0A45}" destId="{85360AAB-FBE2-401C-94ED-33ADBE470C85}" srcOrd="2" destOrd="0" parTransId="{A2F4B46E-6252-48C1-9C48-EDF48EF0EE17}" sibTransId="{ECC410BE-A065-48CF-8448-05B020CD980A}"/>
    <dgm:cxn modelId="{73B3B97F-A5C8-4E13-B9BF-A09F60C28629}" type="presOf" srcId="{8603BC7D-8EDC-4A41-97B1-38816F122C18}" destId="{F1F3199A-07A1-4AC0-B5EA-119C3CF86D66}" srcOrd="1" destOrd="0" presId="urn:microsoft.com/office/officeart/2005/8/layout/radial1"/>
    <dgm:cxn modelId="{ECC516F2-632B-49FB-8FAA-1E40E5B3C4D2}" type="presOf" srcId="{8603BC7D-8EDC-4A41-97B1-38816F122C18}" destId="{C6E4A0AE-80C4-4919-A60F-3256AB14C023}" srcOrd="0" destOrd="0" presId="urn:microsoft.com/office/officeart/2005/8/layout/radial1"/>
    <dgm:cxn modelId="{ACFC40EB-F2CB-45C4-BA5C-605F2B015576}" type="presOf" srcId="{85360AAB-FBE2-401C-94ED-33ADBE470C85}" destId="{DBF3D9F6-6EF3-4ED0-BD0F-B5ECB2C0508B}" srcOrd="0" destOrd="0" presId="urn:microsoft.com/office/officeart/2005/8/layout/radial1"/>
    <dgm:cxn modelId="{D7674A7B-1748-4563-8E75-556F5A8D1A01}" type="presOf" srcId="{72E415CD-5125-471B-B7D2-BE3D12D6FAC8}" destId="{7652347C-6AAB-4023-8A16-C2D3DA60F952}" srcOrd="0" destOrd="0" presId="urn:microsoft.com/office/officeart/2005/8/layout/radial1"/>
    <dgm:cxn modelId="{0B03F25C-3421-4EB9-B5A3-0C3AE1802437}" srcId="{72E415CD-5125-471B-B7D2-BE3D12D6FAC8}" destId="{B39AF4DB-95AB-4C4C-A3AE-70671BBA0A45}" srcOrd="0" destOrd="0" parTransId="{3B30C9B9-A5F6-4B46-879F-297E5F0D6991}" sibTransId="{687102CE-5DA7-4309-BFCC-5EAD1F8EF1D7}"/>
    <dgm:cxn modelId="{E0983101-33FE-41EA-B58E-E2757F4C9CA7}" type="presOf" srcId="{A7A23496-7A79-4D74-B3DA-BFCBEF5C5F25}" destId="{18CD325A-0B59-432A-9A81-7A5EA78982A0}" srcOrd="0" destOrd="0" presId="urn:microsoft.com/office/officeart/2005/8/layout/radial1"/>
    <dgm:cxn modelId="{D2BE9ADF-6550-4C68-91E1-A2608A36C012}" type="presParOf" srcId="{7652347C-6AAB-4023-8A16-C2D3DA60F952}" destId="{C4AACF5A-FE6A-48A3-9C3C-A9D2EA2C765E}" srcOrd="0" destOrd="0" presId="urn:microsoft.com/office/officeart/2005/8/layout/radial1"/>
    <dgm:cxn modelId="{93D7CA93-29E0-461C-946F-C5D0F737156B}" type="presParOf" srcId="{7652347C-6AAB-4023-8A16-C2D3DA60F952}" destId="{D7D58D0F-016D-417E-940F-25D156C25E17}" srcOrd="1" destOrd="0" presId="urn:microsoft.com/office/officeart/2005/8/layout/radial1"/>
    <dgm:cxn modelId="{DC51D241-C628-44B1-902B-FEB1D1FF10E0}" type="presParOf" srcId="{D7D58D0F-016D-417E-940F-25D156C25E17}" destId="{5A23E580-FAF8-49D8-9E13-2F731BCF1C83}" srcOrd="0" destOrd="0" presId="urn:microsoft.com/office/officeart/2005/8/layout/radial1"/>
    <dgm:cxn modelId="{ABD7D1EB-FD43-43E7-B94F-5665CD169E80}" type="presParOf" srcId="{7652347C-6AAB-4023-8A16-C2D3DA60F952}" destId="{0E3A81D1-A8BF-4125-96DA-4828BA83CD0A}" srcOrd="2" destOrd="0" presId="urn:microsoft.com/office/officeart/2005/8/layout/radial1"/>
    <dgm:cxn modelId="{CE397064-1794-44E4-B27B-8EB5189B094F}" type="presParOf" srcId="{7652347C-6AAB-4023-8A16-C2D3DA60F952}" destId="{0392C608-4B6E-4C38-B4BB-97E4A757F20D}" srcOrd="3" destOrd="0" presId="urn:microsoft.com/office/officeart/2005/8/layout/radial1"/>
    <dgm:cxn modelId="{35C2B2B4-ABEF-425B-A0D3-29E121C1844F}" type="presParOf" srcId="{0392C608-4B6E-4C38-B4BB-97E4A757F20D}" destId="{FDDA45C0-9E84-4FAE-A043-62D3C8ADF460}" srcOrd="0" destOrd="0" presId="urn:microsoft.com/office/officeart/2005/8/layout/radial1"/>
    <dgm:cxn modelId="{B81F5C92-A33A-4512-A076-42FD8F16CC0D}" type="presParOf" srcId="{7652347C-6AAB-4023-8A16-C2D3DA60F952}" destId="{18CD325A-0B59-432A-9A81-7A5EA78982A0}" srcOrd="4" destOrd="0" presId="urn:microsoft.com/office/officeart/2005/8/layout/radial1"/>
    <dgm:cxn modelId="{13EFDEA9-B4A9-4F43-BF0F-CE03544A2E3D}" type="presParOf" srcId="{7652347C-6AAB-4023-8A16-C2D3DA60F952}" destId="{E703FE07-4890-45D7-ADF7-71DFAAB81A70}" srcOrd="5" destOrd="0" presId="urn:microsoft.com/office/officeart/2005/8/layout/radial1"/>
    <dgm:cxn modelId="{D3D2F185-9E18-447A-887C-3B28AA2B7A66}" type="presParOf" srcId="{E703FE07-4890-45D7-ADF7-71DFAAB81A70}" destId="{892539E6-C965-4A23-AF3E-B1CF5481E3EA}" srcOrd="0" destOrd="0" presId="urn:microsoft.com/office/officeart/2005/8/layout/radial1"/>
    <dgm:cxn modelId="{ACD1FF35-DAFD-49E8-9392-5F2F410DA9D3}" type="presParOf" srcId="{7652347C-6AAB-4023-8A16-C2D3DA60F952}" destId="{DBF3D9F6-6EF3-4ED0-BD0F-B5ECB2C0508B}" srcOrd="6" destOrd="0" presId="urn:microsoft.com/office/officeart/2005/8/layout/radial1"/>
    <dgm:cxn modelId="{07B9BD60-2E59-40F9-A9FD-423EC66F8C22}" type="presParOf" srcId="{7652347C-6AAB-4023-8A16-C2D3DA60F952}" destId="{757537C4-2D3F-4266-8521-77564B33C5BA}" srcOrd="7" destOrd="0" presId="urn:microsoft.com/office/officeart/2005/8/layout/radial1"/>
    <dgm:cxn modelId="{B9FF5160-FB0A-4C2B-B5DB-87112F7D63DE}" type="presParOf" srcId="{757537C4-2D3F-4266-8521-77564B33C5BA}" destId="{63C42C7B-6FBD-4EF0-8E50-65D0B2770596}" srcOrd="0" destOrd="0" presId="urn:microsoft.com/office/officeart/2005/8/layout/radial1"/>
    <dgm:cxn modelId="{8DF54995-55C0-4A49-A4D9-04EC6343B558}" type="presParOf" srcId="{7652347C-6AAB-4023-8A16-C2D3DA60F952}" destId="{A37D3A5F-76CE-4994-8F66-F34059844C70}" srcOrd="8" destOrd="0" presId="urn:microsoft.com/office/officeart/2005/8/layout/radial1"/>
    <dgm:cxn modelId="{0299D46D-C0A5-48FB-867B-0F198739C076}" type="presParOf" srcId="{7652347C-6AAB-4023-8A16-C2D3DA60F952}" destId="{C6E4A0AE-80C4-4919-A60F-3256AB14C023}" srcOrd="9" destOrd="0" presId="urn:microsoft.com/office/officeart/2005/8/layout/radial1"/>
    <dgm:cxn modelId="{C4397748-3903-4D21-889B-CB4EAFB88BC4}" type="presParOf" srcId="{C6E4A0AE-80C4-4919-A60F-3256AB14C023}" destId="{F1F3199A-07A1-4AC0-B5EA-119C3CF86D66}" srcOrd="0" destOrd="0" presId="urn:microsoft.com/office/officeart/2005/8/layout/radial1"/>
    <dgm:cxn modelId="{80BC4B5B-3078-479E-B537-3263EFC51D97}" type="presParOf" srcId="{7652347C-6AAB-4023-8A16-C2D3DA60F952}" destId="{3AB673D4-3897-4F40-9773-827EDCF8549E}" srcOrd="10"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2E415CD-5125-471B-B7D2-BE3D12D6FAC8}" type="doc">
      <dgm:prSet loTypeId="urn:microsoft.com/office/officeart/2005/8/layout/radial1" loCatId="relationship" qsTypeId="urn:microsoft.com/office/officeart/2005/8/quickstyle/simple1" qsCatId="simple" csTypeId="urn:microsoft.com/office/officeart/2005/8/colors/colorful5" csCatId="colorful" phldr="1"/>
      <dgm:spPr/>
      <dgm:t>
        <a:bodyPr/>
        <a:lstStyle/>
        <a:p>
          <a:endParaRPr lang="zh-CN" altLang="en-US"/>
        </a:p>
      </dgm:t>
    </dgm:pt>
    <dgm:pt modelId="{B39AF4DB-95AB-4C4C-A3AE-70671BBA0A45}">
      <dgm:prSet phldrT="[文本]"/>
      <dgm:spPr/>
      <dgm:t>
        <a:bodyPr/>
        <a:lstStyle/>
        <a:p>
          <a:r>
            <a:rPr lang="zh-CN" altLang="en-US" dirty="0" smtClean="0"/>
            <a:t>数据分析</a:t>
          </a:r>
          <a:endParaRPr lang="zh-CN" altLang="en-US" dirty="0"/>
        </a:p>
      </dgm:t>
    </dgm:pt>
    <dgm:pt modelId="{3B30C9B9-A5F6-4B46-879F-297E5F0D6991}" type="parTrans" cxnId="{0B03F25C-3421-4EB9-B5A3-0C3AE1802437}">
      <dgm:prSet/>
      <dgm:spPr/>
      <dgm:t>
        <a:bodyPr/>
        <a:lstStyle/>
        <a:p>
          <a:endParaRPr lang="zh-CN" altLang="en-US"/>
        </a:p>
      </dgm:t>
    </dgm:pt>
    <dgm:pt modelId="{687102CE-5DA7-4309-BFCC-5EAD1F8EF1D7}" type="sibTrans" cxnId="{0B03F25C-3421-4EB9-B5A3-0C3AE1802437}">
      <dgm:prSet/>
      <dgm:spPr/>
      <dgm:t>
        <a:bodyPr/>
        <a:lstStyle/>
        <a:p>
          <a:endParaRPr lang="zh-CN" altLang="en-US"/>
        </a:p>
      </dgm:t>
    </dgm:pt>
    <dgm:pt modelId="{02D454FC-C21C-458B-AE57-36BF1F414EFB}">
      <dgm:prSet phldrT="[文本]"/>
      <dgm:spPr/>
      <dgm:t>
        <a:bodyPr/>
        <a:lstStyle/>
        <a:p>
          <a:r>
            <a:rPr lang="zh-CN" altLang="en-US" dirty="0" smtClean="0"/>
            <a:t>人工智能</a:t>
          </a:r>
          <a:endParaRPr lang="zh-CN" altLang="en-US" dirty="0"/>
        </a:p>
      </dgm:t>
    </dgm:pt>
    <dgm:pt modelId="{314322BE-1A1F-42AD-B884-F612DF8B27D1}" type="parTrans" cxnId="{37D81FDE-42CF-478E-9762-E57044F06F36}">
      <dgm:prSet/>
      <dgm:spPr/>
      <dgm:t>
        <a:bodyPr/>
        <a:lstStyle/>
        <a:p>
          <a:endParaRPr lang="zh-CN" altLang="en-US"/>
        </a:p>
      </dgm:t>
    </dgm:pt>
    <dgm:pt modelId="{48328D13-A41B-481C-8F91-52420759A253}" type="sibTrans" cxnId="{37D81FDE-42CF-478E-9762-E57044F06F36}">
      <dgm:prSet/>
      <dgm:spPr/>
      <dgm:t>
        <a:bodyPr/>
        <a:lstStyle/>
        <a:p>
          <a:endParaRPr lang="zh-CN" altLang="en-US"/>
        </a:p>
      </dgm:t>
    </dgm:pt>
    <dgm:pt modelId="{A7A23496-7A79-4D74-B3DA-BFCBEF5C5F25}">
      <dgm:prSet phldrT="[文本]"/>
      <dgm:spPr/>
      <dgm:t>
        <a:bodyPr/>
        <a:lstStyle/>
        <a:p>
          <a:r>
            <a:rPr lang="zh-CN" altLang="en-US" dirty="0" smtClean="0"/>
            <a:t>决策支持</a:t>
          </a:r>
          <a:endParaRPr lang="zh-CN" altLang="en-US" dirty="0"/>
        </a:p>
      </dgm:t>
    </dgm:pt>
    <dgm:pt modelId="{6AD5EE63-102F-4D3A-999B-132A09D848A8}" type="parTrans" cxnId="{AD04D50D-EFFC-4094-B200-025A3CA232C6}">
      <dgm:prSet/>
      <dgm:spPr/>
      <dgm:t>
        <a:bodyPr/>
        <a:lstStyle/>
        <a:p>
          <a:endParaRPr lang="zh-CN" altLang="en-US"/>
        </a:p>
      </dgm:t>
    </dgm:pt>
    <dgm:pt modelId="{9A09FCE8-486C-4FD8-BA7A-1B99420E5BE4}" type="sibTrans" cxnId="{AD04D50D-EFFC-4094-B200-025A3CA232C6}">
      <dgm:prSet/>
      <dgm:spPr/>
      <dgm:t>
        <a:bodyPr/>
        <a:lstStyle/>
        <a:p>
          <a:endParaRPr lang="zh-CN" altLang="en-US"/>
        </a:p>
      </dgm:t>
    </dgm:pt>
    <dgm:pt modelId="{85360AAB-FBE2-401C-94ED-33ADBE470C85}">
      <dgm:prSet phldrT="[文本]"/>
      <dgm:spPr/>
      <dgm:t>
        <a:bodyPr/>
        <a:lstStyle/>
        <a:p>
          <a:r>
            <a:rPr lang="zh-CN" altLang="en-US" dirty="0" smtClean="0"/>
            <a:t>模式识别</a:t>
          </a:r>
          <a:endParaRPr lang="zh-CN" altLang="en-US" dirty="0"/>
        </a:p>
      </dgm:t>
    </dgm:pt>
    <dgm:pt modelId="{A2F4B46E-6252-48C1-9C48-EDF48EF0EE17}" type="parTrans" cxnId="{FC29378A-D781-4679-9AA6-371D36A6F60C}">
      <dgm:prSet/>
      <dgm:spPr/>
      <dgm:t>
        <a:bodyPr/>
        <a:lstStyle/>
        <a:p>
          <a:endParaRPr lang="zh-CN" altLang="en-US"/>
        </a:p>
      </dgm:t>
    </dgm:pt>
    <dgm:pt modelId="{ECC410BE-A065-48CF-8448-05B020CD980A}" type="sibTrans" cxnId="{FC29378A-D781-4679-9AA6-371D36A6F60C}">
      <dgm:prSet/>
      <dgm:spPr/>
      <dgm:t>
        <a:bodyPr/>
        <a:lstStyle/>
        <a:p>
          <a:endParaRPr lang="zh-CN" altLang="en-US"/>
        </a:p>
      </dgm:t>
    </dgm:pt>
    <dgm:pt modelId="{ADCD5282-F536-4987-9646-3DC2CA04CC3A}">
      <dgm:prSet phldrT="[文本]"/>
      <dgm:spPr/>
      <dgm:t>
        <a:bodyPr/>
        <a:lstStyle/>
        <a:p>
          <a:r>
            <a:rPr lang="zh-CN" altLang="en-US" dirty="0" smtClean="0"/>
            <a:t>知识发现</a:t>
          </a:r>
          <a:endParaRPr lang="zh-CN" altLang="en-US" dirty="0"/>
        </a:p>
      </dgm:t>
    </dgm:pt>
    <dgm:pt modelId="{8603BC7D-8EDC-4A41-97B1-38816F122C18}" type="parTrans" cxnId="{427FC6C7-A8EC-4355-BD60-A984BBB2C9FC}">
      <dgm:prSet/>
      <dgm:spPr/>
      <dgm:t>
        <a:bodyPr/>
        <a:lstStyle/>
        <a:p>
          <a:endParaRPr lang="zh-CN" altLang="en-US"/>
        </a:p>
      </dgm:t>
    </dgm:pt>
    <dgm:pt modelId="{BEB5273F-9DB9-46CA-8199-D1DA264F5725}" type="sibTrans" cxnId="{427FC6C7-A8EC-4355-BD60-A984BBB2C9FC}">
      <dgm:prSet/>
      <dgm:spPr/>
      <dgm:t>
        <a:bodyPr/>
        <a:lstStyle/>
        <a:p>
          <a:endParaRPr lang="zh-CN" altLang="en-US"/>
        </a:p>
      </dgm:t>
    </dgm:pt>
    <dgm:pt modelId="{825FB52D-33F5-4A15-80B7-AC3C12E3CFBB}">
      <dgm:prSet/>
      <dgm:spPr/>
      <dgm:t>
        <a:bodyPr/>
        <a:lstStyle/>
        <a:p>
          <a:r>
            <a:rPr lang="zh-CN" altLang="en-US" dirty="0" smtClean="0"/>
            <a:t>网络编程</a:t>
          </a:r>
          <a:endParaRPr lang="zh-CN" altLang="en-US" dirty="0"/>
        </a:p>
      </dgm:t>
    </dgm:pt>
    <dgm:pt modelId="{40587413-51C6-4E87-8B62-D8EB7DC2C0DC}" type="parTrans" cxnId="{C48928E6-7732-4325-BE6B-349D06B351E7}">
      <dgm:prSet/>
      <dgm:spPr/>
      <dgm:t>
        <a:bodyPr/>
        <a:lstStyle/>
        <a:p>
          <a:endParaRPr lang="zh-CN" altLang="en-US"/>
        </a:p>
      </dgm:t>
    </dgm:pt>
    <dgm:pt modelId="{5D48B4F8-9D68-477A-8D2D-20C4ECE8B875}" type="sibTrans" cxnId="{C48928E6-7732-4325-BE6B-349D06B351E7}">
      <dgm:prSet/>
      <dgm:spPr/>
      <dgm:t>
        <a:bodyPr/>
        <a:lstStyle/>
        <a:p>
          <a:endParaRPr lang="zh-CN" altLang="en-US"/>
        </a:p>
      </dgm:t>
    </dgm:pt>
    <dgm:pt modelId="{7652347C-6AAB-4023-8A16-C2D3DA60F952}" type="pres">
      <dgm:prSet presAssocID="{72E415CD-5125-471B-B7D2-BE3D12D6FAC8}" presName="cycle" presStyleCnt="0">
        <dgm:presLayoutVars>
          <dgm:chMax val="1"/>
          <dgm:dir/>
          <dgm:animLvl val="ctr"/>
          <dgm:resizeHandles val="exact"/>
        </dgm:presLayoutVars>
      </dgm:prSet>
      <dgm:spPr/>
      <dgm:t>
        <a:bodyPr/>
        <a:lstStyle/>
        <a:p>
          <a:endParaRPr lang="zh-CN" altLang="en-US"/>
        </a:p>
      </dgm:t>
    </dgm:pt>
    <dgm:pt modelId="{C4AACF5A-FE6A-48A3-9C3C-A9D2EA2C765E}" type="pres">
      <dgm:prSet presAssocID="{B39AF4DB-95AB-4C4C-A3AE-70671BBA0A45}" presName="centerShape" presStyleLbl="node0" presStyleIdx="0" presStyleCnt="1"/>
      <dgm:spPr/>
      <dgm:t>
        <a:bodyPr/>
        <a:lstStyle/>
        <a:p>
          <a:endParaRPr lang="zh-CN" altLang="en-US"/>
        </a:p>
      </dgm:t>
    </dgm:pt>
    <dgm:pt modelId="{D7D58D0F-016D-417E-940F-25D156C25E17}" type="pres">
      <dgm:prSet presAssocID="{314322BE-1A1F-42AD-B884-F612DF8B27D1}" presName="Name9" presStyleLbl="parChTrans1D2" presStyleIdx="0" presStyleCnt="5"/>
      <dgm:spPr/>
      <dgm:t>
        <a:bodyPr/>
        <a:lstStyle/>
        <a:p>
          <a:endParaRPr lang="zh-CN" altLang="en-US"/>
        </a:p>
      </dgm:t>
    </dgm:pt>
    <dgm:pt modelId="{5A23E580-FAF8-49D8-9E13-2F731BCF1C83}" type="pres">
      <dgm:prSet presAssocID="{314322BE-1A1F-42AD-B884-F612DF8B27D1}" presName="connTx" presStyleLbl="parChTrans1D2" presStyleIdx="0" presStyleCnt="5"/>
      <dgm:spPr/>
      <dgm:t>
        <a:bodyPr/>
        <a:lstStyle/>
        <a:p>
          <a:endParaRPr lang="zh-CN" altLang="en-US"/>
        </a:p>
      </dgm:t>
    </dgm:pt>
    <dgm:pt modelId="{0E3A81D1-A8BF-4125-96DA-4828BA83CD0A}" type="pres">
      <dgm:prSet presAssocID="{02D454FC-C21C-458B-AE57-36BF1F414EFB}" presName="node" presStyleLbl="node1" presStyleIdx="0" presStyleCnt="5" custRadScaleRad="101000" custRadScaleInc="2163">
        <dgm:presLayoutVars>
          <dgm:bulletEnabled val="1"/>
        </dgm:presLayoutVars>
      </dgm:prSet>
      <dgm:spPr/>
      <dgm:t>
        <a:bodyPr/>
        <a:lstStyle/>
        <a:p>
          <a:endParaRPr lang="zh-CN" altLang="en-US"/>
        </a:p>
      </dgm:t>
    </dgm:pt>
    <dgm:pt modelId="{0392C608-4B6E-4C38-B4BB-97E4A757F20D}" type="pres">
      <dgm:prSet presAssocID="{6AD5EE63-102F-4D3A-999B-132A09D848A8}" presName="Name9" presStyleLbl="parChTrans1D2" presStyleIdx="1" presStyleCnt="5"/>
      <dgm:spPr/>
      <dgm:t>
        <a:bodyPr/>
        <a:lstStyle/>
        <a:p>
          <a:endParaRPr lang="zh-CN" altLang="en-US"/>
        </a:p>
      </dgm:t>
    </dgm:pt>
    <dgm:pt modelId="{FDDA45C0-9E84-4FAE-A043-62D3C8ADF460}" type="pres">
      <dgm:prSet presAssocID="{6AD5EE63-102F-4D3A-999B-132A09D848A8}" presName="connTx" presStyleLbl="parChTrans1D2" presStyleIdx="1" presStyleCnt="5"/>
      <dgm:spPr/>
      <dgm:t>
        <a:bodyPr/>
        <a:lstStyle/>
        <a:p>
          <a:endParaRPr lang="zh-CN" altLang="en-US"/>
        </a:p>
      </dgm:t>
    </dgm:pt>
    <dgm:pt modelId="{18CD325A-0B59-432A-9A81-7A5EA78982A0}" type="pres">
      <dgm:prSet presAssocID="{A7A23496-7A79-4D74-B3DA-BFCBEF5C5F25}" presName="node" presStyleLbl="node1" presStyleIdx="1" presStyleCnt="5">
        <dgm:presLayoutVars>
          <dgm:bulletEnabled val="1"/>
        </dgm:presLayoutVars>
      </dgm:prSet>
      <dgm:spPr/>
      <dgm:t>
        <a:bodyPr/>
        <a:lstStyle/>
        <a:p>
          <a:endParaRPr lang="zh-CN" altLang="en-US"/>
        </a:p>
      </dgm:t>
    </dgm:pt>
    <dgm:pt modelId="{E703FE07-4890-45D7-ADF7-71DFAAB81A70}" type="pres">
      <dgm:prSet presAssocID="{A2F4B46E-6252-48C1-9C48-EDF48EF0EE17}" presName="Name9" presStyleLbl="parChTrans1D2" presStyleIdx="2" presStyleCnt="5"/>
      <dgm:spPr/>
      <dgm:t>
        <a:bodyPr/>
        <a:lstStyle/>
        <a:p>
          <a:endParaRPr lang="zh-CN" altLang="en-US"/>
        </a:p>
      </dgm:t>
    </dgm:pt>
    <dgm:pt modelId="{892539E6-C965-4A23-AF3E-B1CF5481E3EA}" type="pres">
      <dgm:prSet presAssocID="{A2F4B46E-6252-48C1-9C48-EDF48EF0EE17}" presName="connTx" presStyleLbl="parChTrans1D2" presStyleIdx="2" presStyleCnt="5"/>
      <dgm:spPr/>
      <dgm:t>
        <a:bodyPr/>
        <a:lstStyle/>
        <a:p>
          <a:endParaRPr lang="zh-CN" altLang="en-US"/>
        </a:p>
      </dgm:t>
    </dgm:pt>
    <dgm:pt modelId="{DBF3D9F6-6EF3-4ED0-BD0F-B5ECB2C0508B}" type="pres">
      <dgm:prSet presAssocID="{85360AAB-FBE2-401C-94ED-33ADBE470C85}" presName="node" presStyleLbl="node1" presStyleIdx="2" presStyleCnt="5">
        <dgm:presLayoutVars>
          <dgm:bulletEnabled val="1"/>
        </dgm:presLayoutVars>
      </dgm:prSet>
      <dgm:spPr/>
      <dgm:t>
        <a:bodyPr/>
        <a:lstStyle/>
        <a:p>
          <a:endParaRPr lang="zh-CN" altLang="en-US"/>
        </a:p>
      </dgm:t>
    </dgm:pt>
    <dgm:pt modelId="{757537C4-2D3F-4266-8521-77564B33C5BA}" type="pres">
      <dgm:prSet presAssocID="{40587413-51C6-4E87-8B62-D8EB7DC2C0DC}" presName="Name9" presStyleLbl="parChTrans1D2" presStyleIdx="3" presStyleCnt="5"/>
      <dgm:spPr/>
      <dgm:t>
        <a:bodyPr/>
        <a:lstStyle/>
        <a:p>
          <a:endParaRPr lang="zh-CN" altLang="en-US"/>
        </a:p>
      </dgm:t>
    </dgm:pt>
    <dgm:pt modelId="{63C42C7B-6FBD-4EF0-8E50-65D0B2770596}" type="pres">
      <dgm:prSet presAssocID="{40587413-51C6-4E87-8B62-D8EB7DC2C0DC}" presName="connTx" presStyleLbl="parChTrans1D2" presStyleIdx="3" presStyleCnt="5"/>
      <dgm:spPr/>
      <dgm:t>
        <a:bodyPr/>
        <a:lstStyle/>
        <a:p>
          <a:endParaRPr lang="zh-CN" altLang="en-US"/>
        </a:p>
      </dgm:t>
    </dgm:pt>
    <dgm:pt modelId="{A37D3A5F-76CE-4994-8F66-F34059844C70}" type="pres">
      <dgm:prSet presAssocID="{825FB52D-33F5-4A15-80B7-AC3C12E3CFBB}" presName="node" presStyleLbl="node1" presStyleIdx="3" presStyleCnt="5">
        <dgm:presLayoutVars>
          <dgm:bulletEnabled val="1"/>
        </dgm:presLayoutVars>
      </dgm:prSet>
      <dgm:spPr/>
      <dgm:t>
        <a:bodyPr/>
        <a:lstStyle/>
        <a:p>
          <a:endParaRPr lang="zh-CN" altLang="en-US"/>
        </a:p>
      </dgm:t>
    </dgm:pt>
    <dgm:pt modelId="{C6E4A0AE-80C4-4919-A60F-3256AB14C023}" type="pres">
      <dgm:prSet presAssocID="{8603BC7D-8EDC-4A41-97B1-38816F122C18}" presName="Name9" presStyleLbl="parChTrans1D2" presStyleIdx="4" presStyleCnt="5"/>
      <dgm:spPr/>
      <dgm:t>
        <a:bodyPr/>
        <a:lstStyle/>
        <a:p>
          <a:endParaRPr lang="zh-CN" altLang="en-US"/>
        </a:p>
      </dgm:t>
    </dgm:pt>
    <dgm:pt modelId="{F1F3199A-07A1-4AC0-B5EA-119C3CF86D66}" type="pres">
      <dgm:prSet presAssocID="{8603BC7D-8EDC-4A41-97B1-38816F122C18}" presName="connTx" presStyleLbl="parChTrans1D2" presStyleIdx="4" presStyleCnt="5"/>
      <dgm:spPr/>
      <dgm:t>
        <a:bodyPr/>
        <a:lstStyle/>
        <a:p>
          <a:endParaRPr lang="zh-CN" altLang="en-US"/>
        </a:p>
      </dgm:t>
    </dgm:pt>
    <dgm:pt modelId="{3AB673D4-3897-4F40-9773-827EDCF8549E}" type="pres">
      <dgm:prSet presAssocID="{ADCD5282-F536-4987-9646-3DC2CA04CC3A}" presName="node" presStyleLbl="node1" presStyleIdx="4" presStyleCnt="5">
        <dgm:presLayoutVars>
          <dgm:bulletEnabled val="1"/>
        </dgm:presLayoutVars>
      </dgm:prSet>
      <dgm:spPr/>
      <dgm:t>
        <a:bodyPr/>
        <a:lstStyle/>
        <a:p>
          <a:endParaRPr lang="zh-CN" altLang="en-US"/>
        </a:p>
      </dgm:t>
    </dgm:pt>
  </dgm:ptLst>
  <dgm:cxnLst>
    <dgm:cxn modelId="{C48928E6-7732-4325-BE6B-349D06B351E7}" srcId="{B39AF4DB-95AB-4C4C-A3AE-70671BBA0A45}" destId="{825FB52D-33F5-4A15-80B7-AC3C12E3CFBB}" srcOrd="3" destOrd="0" parTransId="{40587413-51C6-4E87-8B62-D8EB7DC2C0DC}" sibTransId="{5D48B4F8-9D68-477A-8D2D-20C4ECE8B875}"/>
    <dgm:cxn modelId="{B15FB50A-1C12-4AC6-8B3E-25087714762F}" type="presOf" srcId="{02D454FC-C21C-458B-AE57-36BF1F414EFB}" destId="{0E3A81D1-A8BF-4125-96DA-4828BA83CD0A}" srcOrd="0" destOrd="0" presId="urn:microsoft.com/office/officeart/2005/8/layout/radial1"/>
    <dgm:cxn modelId="{1363D795-6C06-456A-AEC4-C62D425DB516}" type="presOf" srcId="{314322BE-1A1F-42AD-B884-F612DF8B27D1}" destId="{5A23E580-FAF8-49D8-9E13-2F731BCF1C83}" srcOrd="1" destOrd="0" presId="urn:microsoft.com/office/officeart/2005/8/layout/radial1"/>
    <dgm:cxn modelId="{B903EF67-0E39-4351-8512-C565B7D2FBE9}" type="presOf" srcId="{314322BE-1A1F-42AD-B884-F612DF8B27D1}" destId="{D7D58D0F-016D-417E-940F-25D156C25E17}" srcOrd="0" destOrd="0" presId="urn:microsoft.com/office/officeart/2005/8/layout/radial1"/>
    <dgm:cxn modelId="{427FC6C7-A8EC-4355-BD60-A984BBB2C9FC}" srcId="{B39AF4DB-95AB-4C4C-A3AE-70671BBA0A45}" destId="{ADCD5282-F536-4987-9646-3DC2CA04CC3A}" srcOrd="4" destOrd="0" parTransId="{8603BC7D-8EDC-4A41-97B1-38816F122C18}" sibTransId="{BEB5273F-9DB9-46CA-8199-D1DA264F5725}"/>
    <dgm:cxn modelId="{7271023C-677C-44B5-8C34-9063C320B448}" type="presOf" srcId="{A2F4B46E-6252-48C1-9C48-EDF48EF0EE17}" destId="{E703FE07-4890-45D7-ADF7-71DFAAB81A70}" srcOrd="0" destOrd="0" presId="urn:microsoft.com/office/officeart/2005/8/layout/radial1"/>
    <dgm:cxn modelId="{06556188-E2DD-4607-9D65-D7855DC3924F}" type="presOf" srcId="{ADCD5282-F536-4987-9646-3DC2CA04CC3A}" destId="{3AB673D4-3897-4F40-9773-827EDCF8549E}" srcOrd="0" destOrd="0" presId="urn:microsoft.com/office/officeart/2005/8/layout/radial1"/>
    <dgm:cxn modelId="{FF5559A6-0B7F-494C-A4BD-4814CA6A2C53}" type="presOf" srcId="{6AD5EE63-102F-4D3A-999B-132A09D848A8}" destId="{FDDA45C0-9E84-4FAE-A043-62D3C8ADF460}" srcOrd="1" destOrd="0" presId="urn:microsoft.com/office/officeart/2005/8/layout/radial1"/>
    <dgm:cxn modelId="{37D81FDE-42CF-478E-9762-E57044F06F36}" srcId="{B39AF4DB-95AB-4C4C-A3AE-70671BBA0A45}" destId="{02D454FC-C21C-458B-AE57-36BF1F414EFB}" srcOrd="0" destOrd="0" parTransId="{314322BE-1A1F-42AD-B884-F612DF8B27D1}" sibTransId="{48328D13-A41B-481C-8F91-52420759A253}"/>
    <dgm:cxn modelId="{F6228171-8B61-4D6C-B2EC-7CD3506FB529}" type="presOf" srcId="{B39AF4DB-95AB-4C4C-A3AE-70671BBA0A45}" destId="{C4AACF5A-FE6A-48A3-9C3C-A9D2EA2C765E}" srcOrd="0" destOrd="0" presId="urn:microsoft.com/office/officeart/2005/8/layout/radial1"/>
    <dgm:cxn modelId="{A2BA7CF5-2734-4620-9B9A-95884AF9DC6C}" type="presOf" srcId="{40587413-51C6-4E87-8B62-D8EB7DC2C0DC}" destId="{63C42C7B-6FBD-4EF0-8E50-65D0B2770596}" srcOrd="1" destOrd="0" presId="urn:microsoft.com/office/officeart/2005/8/layout/radial1"/>
    <dgm:cxn modelId="{1CA591DC-8CEB-48FB-A5D2-9CBB19A561C1}" type="presOf" srcId="{825FB52D-33F5-4A15-80B7-AC3C12E3CFBB}" destId="{A37D3A5F-76CE-4994-8F66-F34059844C70}" srcOrd="0" destOrd="0" presId="urn:microsoft.com/office/officeart/2005/8/layout/radial1"/>
    <dgm:cxn modelId="{AD04D50D-EFFC-4094-B200-025A3CA232C6}" srcId="{B39AF4DB-95AB-4C4C-A3AE-70671BBA0A45}" destId="{A7A23496-7A79-4D74-B3DA-BFCBEF5C5F25}" srcOrd="1" destOrd="0" parTransId="{6AD5EE63-102F-4D3A-999B-132A09D848A8}" sibTransId="{9A09FCE8-486C-4FD8-BA7A-1B99420E5BE4}"/>
    <dgm:cxn modelId="{13CB5CB3-15BE-4444-B5E7-5D65902847DF}" type="presOf" srcId="{A2F4B46E-6252-48C1-9C48-EDF48EF0EE17}" destId="{892539E6-C965-4A23-AF3E-B1CF5481E3EA}" srcOrd="1" destOrd="0" presId="urn:microsoft.com/office/officeart/2005/8/layout/radial1"/>
    <dgm:cxn modelId="{13613879-5FA2-4164-86AD-244D7633F39E}" type="presOf" srcId="{40587413-51C6-4E87-8B62-D8EB7DC2C0DC}" destId="{757537C4-2D3F-4266-8521-77564B33C5BA}" srcOrd="0" destOrd="0" presId="urn:microsoft.com/office/officeart/2005/8/layout/radial1"/>
    <dgm:cxn modelId="{1E0DB2F8-7A69-4EE4-AEFB-5B7309857378}" type="presOf" srcId="{6AD5EE63-102F-4D3A-999B-132A09D848A8}" destId="{0392C608-4B6E-4C38-B4BB-97E4A757F20D}" srcOrd="0" destOrd="0" presId="urn:microsoft.com/office/officeart/2005/8/layout/radial1"/>
    <dgm:cxn modelId="{FC29378A-D781-4679-9AA6-371D36A6F60C}" srcId="{B39AF4DB-95AB-4C4C-A3AE-70671BBA0A45}" destId="{85360AAB-FBE2-401C-94ED-33ADBE470C85}" srcOrd="2" destOrd="0" parTransId="{A2F4B46E-6252-48C1-9C48-EDF48EF0EE17}" sibTransId="{ECC410BE-A065-48CF-8448-05B020CD980A}"/>
    <dgm:cxn modelId="{73B3B97F-A5C8-4E13-B9BF-A09F60C28629}" type="presOf" srcId="{8603BC7D-8EDC-4A41-97B1-38816F122C18}" destId="{F1F3199A-07A1-4AC0-B5EA-119C3CF86D66}" srcOrd="1" destOrd="0" presId="urn:microsoft.com/office/officeart/2005/8/layout/radial1"/>
    <dgm:cxn modelId="{ECC516F2-632B-49FB-8FAA-1E40E5B3C4D2}" type="presOf" srcId="{8603BC7D-8EDC-4A41-97B1-38816F122C18}" destId="{C6E4A0AE-80C4-4919-A60F-3256AB14C023}" srcOrd="0" destOrd="0" presId="urn:microsoft.com/office/officeart/2005/8/layout/radial1"/>
    <dgm:cxn modelId="{ACFC40EB-F2CB-45C4-BA5C-605F2B015576}" type="presOf" srcId="{85360AAB-FBE2-401C-94ED-33ADBE470C85}" destId="{DBF3D9F6-6EF3-4ED0-BD0F-B5ECB2C0508B}" srcOrd="0" destOrd="0" presId="urn:microsoft.com/office/officeart/2005/8/layout/radial1"/>
    <dgm:cxn modelId="{D7674A7B-1748-4563-8E75-556F5A8D1A01}" type="presOf" srcId="{72E415CD-5125-471B-B7D2-BE3D12D6FAC8}" destId="{7652347C-6AAB-4023-8A16-C2D3DA60F952}" srcOrd="0" destOrd="0" presId="urn:microsoft.com/office/officeart/2005/8/layout/radial1"/>
    <dgm:cxn modelId="{0B03F25C-3421-4EB9-B5A3-0C3AE1802437}" srcId="{72E415CD-5125-471B-B7D2-BE3D12D6FAC8}" destId="{B39AF4DB-95AB-4C4C-A3AE-70671BBA0A45}" srcOrd="0" destOrd="0" parTransId="{3B30C9B9-A5F6-4B46-879F-297E5F0D6991}" sibTransId="{687102CE-5DA7-4309-BFCC-5EAD1F8EF1D7}"/>
    <dgm:cxn modelId="{E0983101-33FE-41EA-B58E-E2757F4C9CA7}" type="presOf" srcId="{A7A23496-7A79-4D74-B3DA-BFCBEF5C5F25}" destId="{18CD325A-0B59-432A-9A81-7A5EA78982A0}" srcOrd="0" destOrd="0" presId="urn:microsoft.com/office/officeart/2005/8/layout/radial1"/>
    <dgm:cxn modelId="{D2BE9ADF-6550-4C68-91E1-A2608A36C012}" type="presParOf" srcId="{7652347C-6AAB-4023-8A16-C2D3DA60F952}" destId="{C4AACF5A-FE6A-48A3-9C3C-A9D2EA2C765E}" srcOrd="0" destOrd="0" presId="urn:microsoft.com/office/officeart/2005/8/layout/radial1"/>
    <dgm:cxn modelId="{93D7CA93-29E0-461C-946F-C5D0F737156B}" type="presParOf" srcId="{7652347C-6AAB-4023-8A16-C2D3DA60F952}" destId="{D7D58D0F-016D-417E-940F-25D156C25E17}" srcOrd="1" destOrd="0" presId="urn:microsoft.com/office/officeart/2005/8/layout/radial1"/>
    <dgm:cxn modelId="{DC51D241-C628-44B1-902B-FEB1D1FF10E0}" type="presParOf" srcId="{D7D58D0F-016D-417E-940F-25D156C25E17}" destId="{5A23E580-FAF8-49D8-9E13-2F731BCF1C83}" srcOrd="0" destOrd="0" presId="urn:microsoft.com/office/officeart/2005/8/layout/radial1"/>
    <dgm:cxn modelId="{ABD7D1EB-FD43-43E7-B94F-5665CD169E80}" type="presParOf" srcId="{7652347C-6AAB-4023-8A16-C2D3DA60F952}" destId="{0E3A81D1-A8BF-4125-96DA-4828BA83CD0A}" srcOrd="2" destOrd="0" presId="urn:microsoft.com/office/officeart/2005/8/layout/radial1"/>
    <dgm:cxn modelId="{CE397064-1794-44E4-B27B-8EB5189B094F}" type="presParOf" srcId="{7652347C-6AAB-4023-8A16-C2D3DA60F952}" destId="{0392C608-4B6E-4C38-B4BB-97E4A757F20D}" srcOrd="3" destOrd="0" presId="urn:microsoft.com/office/officeart/2005/8/layout/radial1"/>
    <dgm:cxn modelId="{35C2B2B4-ABEF-425B-A0D3-29E121C1844F}" type="presParOf" srcId="{0392C608-4B6E-4C38-B4BB-97E4A757F20D}" destId="{FDDA45C0-9E84-4FAE-A043-62D3C8ADF460}" srcOrd="0" destOrd="0" presId="urn:microsoft.com/office/officeart/2005/8/layout/radial1"/>
    <dgm:cxn modelId="{B81F5C92-A33A-4512-A076-42FD8F16CC0D}" type="presParOf" srcId="{7652347C-6AAB-4023-8A16-C2D3DA60F952}" destId="{18CD325A-0B59-432A-9A81-7A5EA78982A0}" srcOrd="4" destOrd="0" presId="urn:microsoft.com/office/officeart/2005/8/layout/radial1"/>
    <dgm:cxn modelId="{13EFDEA9-B4A9-4F43-BF0F-CE03544A2E3D}" type="presParOf" srcId="{7652347C-6AAB-4023-8A16-C2D3DA60F952}" destId="{E703FE07-4890-45D7-ADF7-71DFAAB81A70}" srcOrd="5" destOrd="0" presId="urn:microsoft.com/office/officeart/2005/8/layout/radial1"/>
    <dgm:cxn modelId="{D3D2F185-9E18-447A-887C-3B28AA2B7A66}" type="presParOf" srcId="{E703FE07-4890-45D7-ADF7-71DFAAB81A70}" destId="{892539E6-C965-4A23-AF3E-B1CF5481E3EA}" srcOrd="0" destOrd="0" presId="urn:microsoft.com/office/officeart/2005/8/layout/radial1"/>
    <dgm:cxn modelId="{ACD1FF35-DAFD-49E8-9392-5F2F410DA9D3}" type="presParOf" srcId="{7652347C-6AAB-4023-8A16-C2D3DA60F952}" destId="{DBF3D9F6-6EF3-4ED0-BD0F-B5ECB2C0508B}" srcOrd="6" destOrd="0" presId="urn:microsoft.com/office/officeart/2005/8/layout/radial1"/>
    <dgm:cxn modelId="{07B9BD60-2E59-40F9-A9FD-423EC66F8C22}" type="presParOf" srcId="{7652347C-6AAB-4023-8A16-C2D3DA60F952}" destId="{757537C4-2D3F-4266-8521-77564B33C5BA}" srcOrd="7" destOrd="0" presId="urn:microsoft.com/office/officeart/2005/8/layout/radial1"/>
    <dgm:cxn modelId="{B9FF5160-FB0A-4C2B-B5DB-87112F7D63DE}" type="presParOf" srcId="{757537C4-2D3F-4266-8521-77564B33C5BA}" destId="{63C42C7B-6FBD-4EF0-8E50-65D0B2770596}" srcOrd="0" destOrd="0" presId="urn:microsoft.com/office/officeart/2005/8/layout/radial1"/>
    <dgm:cxn modelId="{8DF54995-55C0-4A49-A4D9-04EC6343B558}" type="presParOf" srcId="{7652347C-6AAB-4023-8A16-C2D3DA60F952}" destId="{A37D3A5F-76CE-4994-8F66-F34059844C70}" srcOrd="8" destOrd="0" presId="urn:microsoft.com/office/officeart/2005/8/layout/radial1"/>
    <dgm:cxn modelId="{0299D46D-C0A5-48FB-867B-0F198739C076}" type="presParOf" srcId="{7652347C-6AAB-4023-8A16-C2D3DA60F952}" destId="{C6E4A0AE-80C4-4919-A60F-3256AB14C023}" srcOrd="9" destOrd="0" presId="urn:microsoft.com/office/officeart/2005/8/layout/radial1"/>
    <dgm:cxn modelId="{C4397748-3903-4D21-889B-CB4EAFB88BC4}" type="presParOf" srcId="{C6E4A0AE-80C4-4919-A60F-3256AB14C023}" destId="{F1F3199A-07A1-4AC0-B5EA-119C3CF86D66}" srcOrd="0" destOrd="0" presId="urn:microsoft.com/office/officeart/2005/8/layout/radial1"/>
    <dgm:cxn modelId="{80BC4B5B-3078-479E-B537-3263EFC51D97}" type="presParOf" srcId="{7652347C-6AAB-4023-8A16-C2D3DA60F952}" destId="{3AB673D4-3897-4F40-9773-827EDCF8549E}" srcOrd="10" destOrd="0" presId="urn:microsoft.com/office/officeart/2005/8/layout/radial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82B2D85-7A00-4AFC-90D2-553561CED8AC}" type="doc">
      <dgm:prSet loTypeId="urn:microsoft.com/office/officeart/2005/8/layout/pyramid1" loCatId="pyramid" qsTypeId="urn:microsoft.com/office/officeart/2005/8/quickstyle/simple1" qsCatId="simple" csTypeId="urn:microsoft.com/office/officeart/2005/8/colors/accent3_1" csCatId="accent3" phldr="1"/>
      <dgm:spPr/>
    </dgm:pt>
    <dgm:pt modelId="{6C2991B9-B3AB-4383-806C-B8D1C86E94D9}">
      <dgm:prSet phldrT="[文本]" custT="1"/>
      <dgm:spPr/>
      <dgm:t>
        <a:bodyPr/>
        <a:lstStyle/>
        <a:p>
          <a:r>
            <a:rPr lang="zh-CN" altLang="en-US" sz="1800" dirty="0" smtClean="0"/>
            <a:t>大数据</a:t>
          </a:r>
          <a:endParaRPr lang="zh-CN" altLang="en-US" sz="1800" dirty="0"/>
        </a:p>
      </dgm:t>
    </dgm:pt>
    <dgm:pt modelId="{F36D2AB1-9F26-430F-82C7-C9956F39B02D}" type="parTrans" cxnId="{AB7B0533-2CDA-4145-9E3D-014C73165315}">
      <dgm:prSet/>
      <dgm:spPr/>
      <dgm:t>
        <a:bodyPr/>
        <a:lstStyle/>
        <a:p>
          <a:endParaRPr lang="zh-CN" altLang="en-US"/>
        </a:p>
      </dgm:t>
    </dgm:pt>
    <dgm:pt modelId="{9C6AFFC2-0F72-4135-A9BC-6B29F0CBCEC0}" type="sibTrans" cxnId="{AB7B0533-2CDA-4145-9E3D-014C73165315}">
      <dgm:prSet/>
      <dgm:spPr/>
      <dgm:t>
        <a:bodyPr/>
        <a:lstStyle/>
        <a:p>
          <a:endParaRPr lang="zh-CN" altLang="en-US"/>
        </a:p>
      </dgm:t>
    </dgm:pt>
    <dgm:pt modelId="{6A8B20A7-3326-4B0B-A272-B94D2B92FCA2}">
      <dgm:prSet phldrT="[文本]" custT="1"/>
      <dgm:spPr/>
      <dgm:t>
        <a:bodyPr/>
        <a:lstStyle/>
        <a:p>
          <a:r>
            <a:rPr lang="zh-CN" altLang="en-US" sz="2000" dirty="0" smtClean="0"/>
            <a:t>模型分析</a:t>
          </a:r>
          <a:endParaRPr lang="zh-CN" altLang="en-US" sz="2000" dirty="0"/>
        </a:p>
      </dgm:t>
    </dgm:pt>
    <dgm:pt modelId="{180C5BF6-D929-4458-AEBA-9B8DB57EA8AB}" type="parTrans" cxnId="{F62CD196-3E21-40FB-892F-197234B07F9C}">
      <dgm:prSet/>
      <dgm:spPr/>
      <dgm:t>
        <a:bodyPr/>
        <a:lstStyle/>
        <a:p>
          <a:endParaRPr lang="zh-CN" altLang="en-US"/>
        </a:p>
      </dgm:t>
    </dgm:pt>
    <dgm:pt modelId="{F267A993-088D-433D-BA48-C3BCBE8796A3}" type="sibTrans" cxnId="{F62CD196-3E21-40FB-892F-197234B07F9C}">
      <dgm:prSet/>
      <dgm:spPr/>
      <dgm:t>
        <a:bodyPr/>
        <a:lstStyle/>
        <a:p>
          <a:endParaRPr lang="zh-CN" altLang="en-US"/>
        </a:p>
      </dgm:t>
    </dgm:pt>
    <dgm:pt modelId="{F9EBF8A2-207A-491F-9157-AB5DC8176989}">
      <dgm:prSet phldrT="[文本]" custT="1"/>
      <dgm:spPr/>
      <dgm:t>
        <a:bodyPr/>
        <a:lstStyle/>
        <a:p>
          <a:r>
            <a:rPr lang="zh-CN" altLang="en-US" sz="2400" dirty="0" smtClean="0"/>
            <a:t>统计分析</a:t>
          </a:r>
          <a:endParaRPr lang="zh-CN" altLang="en-US" sz="2400" dirty="0"/>
        </a:p>
      </dgm:t>
    </dgm:pt>
    <dgm:pt modelId="{8761CEBB-0660-4874-8229-B6A8AC83672E}" type="parTrans" cxnId="{C3E1F6E3-7CB3-4D0C-A8F9-BD9E1719BEFC}">
      <dgm:prSet/>
      <dgm:spPr/>
      <dgm:t>
        <a:bodyPr/>
        <a:lstStyle/>
        <a:p>
          <a:endParaRPr lang="zh-CN" altLang="en-US"/>
        </a:p>
      </dgm:t>
    </dgm:pt>
    <dgm:pt modelId="{201E5419-D2D5-46A7-ABB7-25B84E367651}" type="sibTrans" cxnId="{C3E1F6E3-7CB3-4D0C-A8F9-BD9E1719BEFC}">
      <dgm:prSet/>
      <dgm:spPr/>
      <dgm:t>
        <a:bodyPr/>
        <a:lstStyle/>
        <a:p>
          <a:endParaRPr lang="zh-CN" altLang="en-US"/>
        </a:p>
      </dgm:t>
    </dgm:pt>
    <dgm:pt modelId="{0ABE49CB-5619-49DC-8790-F9940709B782}" type="pres">
      <dgm:prSet presAssocID="{482B2D85-7A00-4AFC-90D2-553561CED8AC}" presName="Name0" presStyleCnt="0">
        <dgm:presLayoutVars>
          <dgm:dir/>
          <dgm:animLvl val="lvl"/>
          <dgm:resizeHandles val="exact"/>
        </dgm:presLayoutVars>
      </dgm:prSet>
      <dgm:spPr/>
    </dgm:pt>
    <dgm:pt modelId="{9F1C9F79-00A6-4A09-ABB2-2A92FD4D981B}" type="pres">
      <dgm:prSet presAssocID="{6C2991B9-B3AB-4383-806C-B8D1C86E94D9}" presName="Name8" presStyleCnt="0"/>
      <dgm:spPr/>
    </dgm:pt>
    <dgm:pt modelId="{B5994A06-5B1B-4C2C-8DF5-F87F2DFDC758}" type="pres">
      <dgm:prSet presAssocID="{6C2991B9-B3AB-4383-806C-B8D1C86E94D9}" presName="level" presStyleLbl="node1" presStyleIdx="0" presStyleCnt="3">
        <dgm:presLayoutVars>
          <dgm:chMax val="1"/>
          <dgm:bulletEnabled val="1"/>
        </dgm:presLayoutVars>
      </dgm:prSet>
      <dgm:spPr/>
      <dgm:t>
        <a:bodyPr/>
        <a:lstStyle/>
        <a:p>
          <a:endParaRPr lang="zh-CN" altLang="en-US"/>
        </a:p>
      </dgm:t>
    </dgm:pt>
    <dgm:pt modelId="{C5E3999A-91E0-44C2-A4F3-C9E3BFEF1627}" type="pres">
      <dgm:prSet presAssocID="{6C2991B9-B3AB-4383-806C-B8D1C86E94D9}" presName="levelTx" presStyleLbl="revTx" presStyleIdx="0" presStyleCnt="0">
        <dgm:presLayoutVars>
          <dgm:chMax val="1"/>
          <dgm:bulletEnabled val="1"/>
        </dgm:presLayoutVars>
      </dgm:prSet>
      <dgm:spPr/>
      <dgm:t>
        <a:bodyPr/>
        <a:lstStyle/>
        <a:p>
          <a:endParaRPr lang="zh-CN" altLang="en-US"/>
        </a:p>
      </dgm:t>
    </dgm:pt>
    <dgm:pt modelId="{C450063D-8504-4F1B-BA05-5161BC207BD1}" type="pres">
      <dgm:prSet presAssocID="{6A8B20A7-3326-4B0B-A272-B94D2B92FCA2}" presName="Name8" presStyleCnt="0"/>
      <dgm:spPr/>
    </dgm:pt>
    <dgm:pt modelId="{9D369877-1186-42FA-8C9F-712DEE609E5E}" type="pres">
      <dgm:prSet presAssocID="{6A8B20A7-3326-4B0B-A272-B94D2B92FCA2}" presName="level" presStyleLbl="node1" presStyleIdx="1" presStyleCnt="3">
        <dgm:presLayoutVars>
          <dgm:chMax val="1"/>
          <dgm:bulletEnabled val="1"/>
        </dgm:presLayoutVars>
      </dgm:prSet>
      <dgm:spPr/>
      <dgm:t>
        <a:bodyPr/>
        <a:lstStyle/>
        <a:p>
          <a:endParaRPr lang="zh-CN" altLang="en-US"/>
        </a:p>
      </dgm:t>
    </dgm:pt>
    <dgm:pt modelId="{B8C5BCFD-0715-427C-A332-8570A43EDB8B}" type="pres">
      <dgm:prSet presAssocID="{6A8B20A7-3326-4B0B-A272-B94D2B92FCA2}" presName="levelTx" presStyleLbl="revTx" presStyleIdx="0" presStyleCnt="0">
        <dgm:presLayoutVars>
          <dgm:chMax val="1"/>
          <dgm:bulletEnabled val="1"/>
        </dgm:presLayoutVars>
      </dgm:prSet>
      <dgm:spPr/>
      <dgm:t>
        <a:bodyPr/>
        <a:lstStyle/>
        <a:p>
          <a:endParaRPr lang="zh-CN" altLang="en-US"/>
        </a:p>
      </dgm:t>
    </dgm:pt>
    <dgm:pt modelId="{6545D0D3-7801-4B07-8553-D77CCF51DD79}" type="pres">
      <dgm:prSet presAssocID="{F9EBF8A2-207A-491F-9157-AB5DC8176989}" presName="Name8" presStyleCnt="0"/>
      <dgm:spPr/>
    </dgm:pt>
    <dgm:pt modelId="{DC16DF21-5864-4E00-9494-DFBD9865EA8F}" type="pres">
      <dgm:prSet presAssocID="{F9EBF8A2-207A-491F-9157-AB5DC8176989}" presName="level" presStyleLbl="node1" presStyleIdx="2" presStyleCnt="3">
        <dgm:presLayoutVars>
          <dgm:chMax val="1"/>
          <dgm:bulletEnabled val="1"/>
        </dgm:presLayoutVars>
      </dgm:prSet>
      <dgm:spPr/>
      <dgm:t>
        <a:bodyPr/>
        <a:lstStyle/>
        <a:p>
          <a:endParaRPr lang="zh-CN" altLang="en-US"/>
        </a:p>
      </dgm:t>
    </dgm:pt>
    <dgm:pt modelId="{D2775898-2450-4C05-8E2A-06B2C9074457}" type="pres">
      <dgm:prSet presAssocID="{F9EBF8A2-207A-491F-9157-AB5DC8176989}" presName="levelTx" presStyleLbl="revTx" presStyleIdx="0" presStyleCnt="0">
        <dgm:presLayoutVars>
          <dgm:chMax val="1"/>
          <dgm:bulletEnabled val="1"/>
        </dgm:presLayoutVars>
      </dgm:prSet>
      <dgm:spPr/>
      <dgm:t>
        <a:bodyPr/>
        <a:lstStyle/>
        <a:p>
          <a:endParaRPr lang="zh-CN" altLang="en-US"/>
        </a:p>
      </dgm:t>
    </dgm:pt>
  </dgm:ptLst>
  <dgm:cxnLst>
    <dgm:cxn modelId="{8B01A5EB-A590-4341-8F08-3CD4E68A1273}" type="presOf" srcId="{6C2991B9-B3AB-4383-806C-B8D1C86E94D9}" destId="{C5E3999A-91E0-44C2-A4F3-C9E3BFEF1627}" srcOrd="1" destOrd="0" presId="urn:microsoft.com/office/officeart/2005/8/layout/pyramid1"/>
    <dgm:cxn modelId="{F62CD196-3E21-40FB-892F-197234B07F9C}" srcId="{482B2D85-7A00-4AFC-90D2-553561CED8AC}" destId="{6A8B20A7-3326-4B0B-A272-B94D2B92FCA2}" srcOrd="1" destOrd="0" parTransId="{180C5BF6-D929-4458-AEBA-9B8DB57EA8AB}" sibTransId="{F267A993-088D-433D-BA48-C3BCBE8796A3}"/>
    <dgm:cxn modelId="{9FA47CE1-1D30-4B99-B18C-8D37D263446A}" type="presOf" srcId="{6A8B20A7-3326-4B0B-A272-B94D2B92FCA2}" destId="{9D369877-1186-42FA-8C9F-712DEE609E5E}" srcOrd="0" destOrd="0" presId="urn:microsoft.com/office/officeart/2005/8/layout/pyramid1"/>
    <dgm:cxn modelId="{75871468-2FFE-4A1C-9075-B396ACD0159B}" type="presOf" srcId="{482B2D85-7A00-4AFC-90D2-553561CED8AC}" destId="{0ABE49CB-5619-49DC-8790-F9940709B782}" srcOrd="0" destOrd="0" presId="urn:microsoft.com/office/officeart/2005/8/layout/pyramid1"/>
    <dgm:cxn modelId="{A7A3DA3E-6E8E-4173-B9FC-53DA749A2FCD}" type="presOf" srcId="{6A8B20A7-3326-4B0B-A272-B94D2B92FCA2}" destId="{B8C5BCFD-0715-427C-A332-8570A43EDB8B}" srcOrd="1" destOrd="0" presId="urn:microsoft.com/office/officeart/2005/8/layout/pyramid1"/>
    <dgm:cxn modelId="{C3E1F6E3-7CB3-4D0C-A8F9-BD9E1719BEFC}" srcId="{482B2D85-7A00-4AFC-90D2-553561CED8AC}" destId="{F9EBF8A2-207A-491F-9157-AB5DC8176989}" srcOrd="2" destOrd="0" parTransId="{8761CEBB-0660-4874-8229-B6A8AC83672E}" sibTransId="{201E5419-D2D5-46A7-ABB7-25B84E367651}"/>
    <dgm:cxn modelId="{AB7B0533-2CDA-4145-9E3D-014C73165315}" srcId="{482B2D85-7A00-4AFC-90D2-553561CED8AC}" destId="{6C2991B9-B3AB-4383-806C-B8D1C86E94D9}" srcOrd="0" destOrd="0" parTransId="{F36D2AB1-9F26-430F-82C7-C9956F39B02D}" sibTransId="{9C6AFFC2-0F72-4135-A9BC-6B29F0CBCEC0}"/>
    <dgm:cxn modelId="{EC8FAA5C-A190-4BA3-9042-52B2937B4B34}" type="presOf" srcId="{F9EBF8A2-207A-491F-9157-AB5DC8176989}" destId="{D2775898-2450-4C05-8E2A-06B2C9074457}" srcOrd="1" destOrd="0" presId="urn:microsoft.com/office/officeart/2005/8/layout/pyramid1"/>
    <dgm:cxn modelId="{A9325774-2587-43FF-AE9F-35DBD368856F}" type="presOf" srcId="{F9EBF8A2-207A-491F-9157-AB5DC8176989}" destId="{DC16DF21-5864-4E00-9494-DFBD9865EA8F}" srcOrd="0" destOrd="0" presId="urn:microsoft.com/office/officeart/2005/8/layout/pyramid1"/>
    <dgm:cxn modelId="{45881F9A-DC55-46CE-8FB1-23804AE6C0D0}" type="presOf" srcId="{6C2991B9-B3AB-4383-806C-B8D1C86E94D9}" destId="{B5994A06-5B1B-4C2C-8DF5-F87F2DFDC758}" srcOrd="0" destOrd="0" presId="urn:microsoft.com/office/officeart/2005/8/layout/pyramid1"/>
    <dgm:cxn modelId="{536CD610-9053-464E-B7DE-001A9EE42D11}" type="presParOf" srcId="{0ABE49CB-5619-49DC-8790-F9940709B782}" destId="{9F1C9F79-00A6-4A09-ABB2-2A92FD4D981B}" srcOrd="0" destOrd="0" presId="urn:microsoft.com/office/officeart/2005/8/layout/pyramid1"/>
    <dgm:cxn modelId="{514E5350-B421-4827-8A2C-92A579ECD5A2}" type="presParOf" srcId="{9F1C9F79-00A6-4A09-ABB2-2A92FD4D981B}" destId="{B5994A06-5B1B-4C2C-8DF5-F87F2DFDC758}" srcOrd="0" destOrd="0" presId="urn:microsoft.com/office/officeart/2005/8/layout/pyramid1"/>
    <dgm:cxn modelId="{AEAE0171-82D2-4CF7-9B76-CD72E9B4A790}" type="presParOf" srcId="{9F1C9F79-00A6-4A09-ABB2-2A92FD4D981B}" destId="{C5E3999A-91E0-44C2-A4F3-C9E3BFEF1627}" srcOrd="1" destOrd="0" presId="urn:microsoft.com/office/officeart/2005/8/layout/pyramid1"/>
    <dgm:cxn modelId="{102E6604-2AB5-46B5-AEE1-0ABA1B5AB1FF}" type="presParOf" srcId="{0ABE49CB-5619-49DC-8790-F9940709B782}" destId="{C450063D-8504-4F1B-BA05-5161BC207BD1}" srcOrd="1" destOrd="0" presId="urn:microsoft.com/office/officeart/2005/8/layout/pyramid1"/>
    <dgm:cxn modelId="{E10FD88F-9D7D-4F04-8F9C-EDB3C4087381}" type="presParOf" srcId="{C450063D-8504-4F1B-BA05-5161BC207BD1}" destId="{9D369877-1186-42FA-8C9F-712DEE609E5E}" srcOrd="0" destOrd="0" presId="urn:microsoft.com/office/officeart/2005/8/layout/pyramid1"/>
    <dgm:cxn modelId="{9707317C-C8FC-42F8-919A-98090DA02CA5}" type="presParOf" srcId="{C450063D-8504-4F1B-BA05-5161BC207BD1}" destId="{B8C5BCFD-0715-427C-A332-8570A43EDB8B}" srcOrd="1" destOrd="0" presId="urn:microsoft.com/office/officeart/2005/8/layout/pyramid1"/>
    <dgm:cxn modelId="{4AD7EB85-A62F-4E50-B514-55A61971A662}" type="presParOf" srcId="{0ABE49CB-5619-49DC-8790-F9940709B782}" destId="{6545D0D3-7801-4B07-8553-D77CCF51DD79}" srcOrd="2" destOrd="0" presId="urn:microsoft.com/office/officeart/2005/8/layout/pyramid1"/>
    <dgm:cxn modelId="{9BCDE411-125E-4499-9163-D9C5CF5931D0}" type="presParOf" srcId="{6545D0D3-7801-4B07-8553-D77CCF51DD79}" destId="{DC16DF21-5864-4E00-9494-DFBD9865EA8F}" srcOrd="0" destOrd="0" presId="urn:microsoft.com/office/officeart/2005/8/layout/pyramid1"/>
    <dgm:cxn modelId="{8559A056-E7AF-43FE-9994-FB8DBDEE715A}" type="presParOf" srcId="{6545D0D3-7801-4B07-8553-D77CCF51DD79}" destId="{D2775898-2450-4C05-8E2A-06B2C9074457}"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227A882-CC2D-4716-A15D-CE2CEEAA8A8E}" type="doc">
      <dgm:prSet loTypeId="urn:microsoft.com/office/officeart/2005/8/layout/orgChart1" loCatId="hierarchy" qsTypeId="urn:microsoft.com/office/officeart/2005/8/quickstyle/3d4" qsCatId="3D" csTypeId="urn:microsoft.com/office/officeart/2005/8/colors/accent0_1" csCatId="mainScheme" phldr="1"/>
      <dgm:spPr/>
      <dgm:t>
        <a:bodyPr/>
        <a:lstStyle/>
        <a:p>
          <a:endParaRPr lang="zh-CN" altLang="en-US"/>
        </a:p>
      </dgm:t>
    </dgm:pt>
    <dgm:pt modelId="{F0902A94-FAB2-40CF-8CFA-23E643677666}">
      <dgm:prSet phldrT="[文本]" custT="1"/>
      <dgm:spPr/>
      <dgm:t>
        <a:bodyPr/>
        <a:lstStyle/>
        <a:p>
          <a:r>
            <a:rPr lang="zh-CN" altLang="en-US" sz="2400" dirty="0" smtClean="0"/>
            <a:t>数据分析技术</a:t>
          </a:r>
          <a:endParaRPr lang="zh-CN" altLang="en-US" sz="2400" dirty="0"/>
        </a:p>
      </dgm:t>
    </dgm:pt>
    <dgm:pt modelId="{B8BB6948-2007-4B45-977E-049709054FE0}" type="parTrans" cxnId="{A86E906B-AAF4-4886-8C51-9A03D9B4104F}">
      <dgm:prSet/>
      <dgm:spPr/>
      <dgm:t>
        <a:bodyPr/>
        <a:lstStyle/>
        <a:p>
          <a:endParaRPr lang="zh-CN" altLang="en-US"/>
        </a:p>
      </dgm:t>
    </dgm:pt>
    <dgm:pt modelId="{BAC01E12-6371-4F94-AA94-220532A62460}" type="sibTrans" cxnId="{A86E906B-AAF4-4886-8C51-9A03D9B4104F}">
      <dgm:prSet/>
      <dgm:spPr/>
      <dgm:t>
        <a:bodyPr/>
        <a:lstStyle/>
        <a:p>
          <a:endParaRPr lang="zh-CN" altLang="en-US"/>
        </a:p>
      </dgm:t>
    </dgm:pt>
    <dgm:pt modelId="{994C0B60-F0E9-4B2C-83F4-11990F6EB825}">
      <dgm:prSet phldrT="[文本]" custT="1"/>
      <dgm:spPr/>
      <dgm:t>
        <a:bodyPr/>
        <a:lstStyle/>
        <a:p>
          <a:r>
            <a:rPr lang="zh-CN" altLang="en-US" sz="2400" dirty="0" smtClean="0"/>
            <a:t>理论</a:t>
          </a:r>
          <a:endParaRPr lang="zh-CN" altLang="en-US" sz="2400" dirty="0"/>
        </a:p>
      </dgm:t>
    </dgm:pt>
    <dgm:pt modelId="{084CA801-DA1F-47B7-B00D-0AF6235AFDEF}" type="parTrans" cxnId="{DF9BE2D0-F0B0-4411-8139-1AB35B04FDC1}">
      <dgm:prSet/>
      <dgm:spPr/>
      <dgm:t>
        <a:bodyPr/>
        <a:lstStyle/>
        <a:p>
          <a:endParaRPr lang="zh-CN" altLang="en-US"/>
        </a:p>
      </dgm:t>
    </dgm:pt>
    <dgm:pt modelId="{0826EB93-45F6-40D9-BFF0-10DAFBE446B2}" type="sibTrans" cxnId="{DF9BE2D0-F0B0-4411-8139-1AB35B04FDC1}">
      <dgm:prSet/>
      <dgm:spPr/>
      <dgm:t>
        <a:bodyPr/>
        <a:lstStyle/>
        <a:p>
          <a:endParaRPr lang="zh-CN" altLang="en-US"/>
        </a:p>
      </dgm:t>
    </dgm:pt>
    <dgm:pt modelId="{F54C55E4-E2EF-4B0D-B9EA-32CC30B62352}">
      <dgm:prSet phldrT="[文本]" custT="1"/>
      <dgm:spPr/>
      <dgm:t>
        <a:bodyPr/>
        <a:lstStyle/>
        <a:p>
          <a:r>
            <a:rPr lang="zh-CN" altLang="en-US" sz="2400" dirty="0" smtClean="0"/>
            <a:t>工具</a:t>
          </a:r>
          <a:endParaRPr lang="zh-CN" altLang="en-US" sz="2400" dirty="0"/>
        </a:p>
      </dgm:t>
    </dgm:pt>
    <dgm:pt modelId="{0107B299-DD75-474B-8DEB-70B4B76A3356}" type="parTrans" cxnId="{4629E9F1-D7FD-4BF9-A7BC-292E5DFB9931}">
      <dgm:prSet/>
      <dgm:spPr/>
      <dgm:t>
        <a:bodyPr/>
        <a:lstStyle/>
        <a:p>
          <a:endParaRPr lang="zh-CN" altLang="en-US"/>
        </a:p>
      </dgm:t>
    </dgm:pt>
    <dgm:pt modelId="{A4E77A24-63FC-408A-8066-40EAECE3ADE6}" type="sibTrans" cxnId="{4629E9F1-D7FD-4BF9-A7BC-292E5DFB9931}">
      <dgm:prSet/>
      <dgm:spPr/>
      <dgm:t>
        <a:bodyPr/>
        <a:lstStyle/>
        <a:p>
          <a:endParaRPr lang="zh-CN" altLang="en-US"/>
        </a:p>
      </dgm:t>
    </dgm:pt>
    <dgm:pt modelId="{228970C6-246C-490B-81B8-9A6848A22702}" type="pres">
      <dgm:prSet presAssocID="{D227A882-CC2D-4716-A15D-CE2CEEAA8A8E}" presName="hierChild1" presStyleCnt="0">
        <dgm:presLayoutVars>
          <dgm:orgChart val="1"/>
          <dgm:chPref val="1"/>
          <dgm:dir/>
          <dgm:animOne val="branch"/>
          <dgm:animLvl val="lvl"/>
          <dgm:resizeHandles/>
        </dgm:presLayoutVars>
      </dgm:prSet>
      <dgm:spPr/>
      <dgm:t>
        <a:bodyPr/>
        <a:lstStyle/>
        <a:p>
          <a:endParaRPr lang="zh-CN" altLang="en-US"/>
        </a:p>
      </dgm:t>
    </dgm:pt>
    <dgm:pt modelId="{DD9BE5F5-B578-4A36-BBBE-E1B6FEE7776E}" type="pres">
      <dgm:prSet presAssocID="{F0902A94-FAB2-40CF-8CFA-23E643677666}" presName="hierRoot1" presStyleCnt="0">
        <dgm:presLayoutVars>
          <dgm:hierBranch val="init"/>
        </dgm:presLayoutVars>
      </dgm:prSet>
      <dgm:spPr/>
    </dgm:pt>
    <dgm:pt modelId="{DB786EA9-7A83-4C04-9F36-8A96343318B7}" type="pres">
      <dgm:prSet presAssocID="{F0902A94-FAB2-40CF-8CFA-23E643677666}" presName="rootComposite1" presStyleCnt="0"/>
      <dgm:spPr/>
    </dgm:pt>
    <dgm:pt modelId="{BD554D36-5D7E-43B0-9ED4-9102D35EB36A}" type="pres">
      <dgm:prSet presAssocID="{F0902A94-FAB2-40CF-8CFA-23E643677666}" presName="rootText1" presStyleLbl="node0" presStyleIdx="0" presStyleCnt="1" custScaleX="147608">
        <dgm:presLayoutVars>
          <dgm:chPref val="3"/>
        </dgm:presLayoutVars>
      </dgm:prSet>
      <dgm:spPr/>
      <dgm:t>
        <a:bodyPr/>
        <a:lstStyle/>
        <a:p>
          <a:endParaRPr lang="zh-CN" altLang="en-US"/>
        </a:p>
      </dgm:t>
    </dgm:pt>
    <dgm:pt modelId="{F2E3E9D3-0F7C-40EC-9BF5-685B1B47F022}" type="pres">
      <dgm:prSet presAssocID="{F0902A94-FAB2-40CF-8CFA-23E643677666}" presName="rootConnector1" presStyleLbl="node1" presStyleIdx="0" presStyleCnt="0"/>
      <dgm:spPr/>
      <dgm:t>
        <a:bodyPr/>
        <a:lstStyle/>
        <a:p>
          <a:endParaRPr lang="zh-CN" altLang="en-US"/>
        </a:p>
      </dgm:t>
    </dgm:pt>
    <dgm:pt modelId="{7CAE164D-8EB6-43F1-B8AB-FCC7AA155DF4}" type="pres">
      <dgm:prSet presAssocID="{F0902A94-FAB2-40CF-8CFA-23E643677666}" presName="hierChild2" presStyleCnt="0"/>
      <dgm:spPr/>
    </dgm:pt>
    <dgm:pt modelId="{CE39C6E3-438B-47EF-A84A-CB6E38C3F4B6}" type="pres">
      <dgm:prSet presAssocID="{084CA801-DA1F-47B7-B00D-0AF6235AFDEF}" presName="Name37" presStyleLbl="parChTrans1D2" presStyleIdx="0" presStyleCnt="2"/>
      <dgm:spPr/>
      <dgm:t>
        <a:bodyPr/>
        <a:lstStyle/>
        <a:p>
          <a:endParaRPr lang="zh-CN" altLang="en-US"/>
        </a:p>
      </dgm:t>
    </dgm:pt>
    <dgm:pt modelId="{4C8B194C-BAB8-4FE8-AD93-B5CE8DA4E078}" type="pres">
      <dgm:prSet presAssocID="{994C0B60-F0E9-4B2C-83F4-11990F6EB825}" presName="hierRoot2" presStyleCnt="0">
        <dgm:presLayoutVars>
          <dgm:hierBranch val="init"/>
        </dgm:presLayoutVars>
      </dgm:prSet>
      <dgm:spPr/>
    </dgm:pt>
    <dgm:pt modelId="{094374E2-4CB6-4BEB-A858-AE2AB2B6E567}" type="pres">
      <dgm:prSet presAssocID="{994C0B60-F0E9-4B2C-83F4-11990F6EB825}" presName="rootComposite" presStyleCnt="0"/>
      <dgm:spPr/>
    </dgm:pt>
    <dgm:pt modelId="{6D55B8C9-C8FE-45D9-B0D6-4B9186AC404F}" type="pres">
      <dgm:prSet presAssocID="{994C0B60-F0E9-4B2C-83F4-11990F6EB825}" presName="rootText" presStyleLbl="node2" presStyleIdx="0" presStyleCnt="2" custScaleX="145166" custLinFactNeighborX="-32584" custLinFactNeighborY="1417">
        <dgm:presLayoutVars>
          <dgm:chPref val="3"/>
        </dgm:presLayoutVars>
      </dgm:prSet>
      <dgm:spPr/>
      <dgm:t>
        <a:bodyPr/>
        <a:lstStyle/>
        <a:p>
          <a:endParaRPr lang="zh-CN" altLang="en-US"/>
        </a:p>
      </dgm:t>
    </dgm:pt>
    <dgm:pt modelId="{07C46FEB-0112-41FC-8A8E-D4BD7503BB67}" type="pres">
      <dgm:prSet presAssocID="{994C0B60-F0E9-4B2C-83F4-11990F6EB825}" presName="rootConnector" presStyleLbl="node2" presStyleIdx="0" presStyleCnt="2"/>
      <dgm:spPr/>
      <dgm:t>
        <a:bodyPr/>
        <a:lstStyle/>
        <a:p>
          <a:endParaRPr lang="zh-CN" altLang="en-US"/>
        </a:p>
      </dgm:t>
    </dgm:pt>
    <dgm:pt modelId="{3C7A1998-0EE3-4600-A32E-24A3E4B0497F}" type="pres">
      <dgm:prSet presAssocID="{994C0B60-F0E9-4B2C-83F4-11990F6EB825}" presName="hierChild4" presStyleCnt="0"/>
      <dgm:spPr/>
    </dgm:pt>
    <dgm:pt modelId="{EB24B393-E26B-4DD8-AEA8-0166979637BB}" type="pres">
      <dgm:prSet presAssocID="{994C0B60-F0E9-4B2C-83F4-11990F6EB825}" presName="hierChild5" presStyleCnt="0"/>
      <dgm:spPr/>
    </dgm:pt>
    <dgm:pt modelId="{083C364B-6F64-45F3-A9F0-8395EDD4D150}" type="pres">
      <dgm:prSet presAssocID="{0107B299-DD75-474B-8DEB-70B4B76A3356}" presName="Name37" presStyleLbl="parChTrans1D2" presStyleIdx="1" presStyleCnt="2"/>
      <dgm:spPr/>
      <dgm:t>
        <a:bodyPr/>
        <a:lstStyle/>
        <a:p>
          <a:endParaRPr lang="zh-CN" altLang="en-US"/>
        </a:p>
      </dgm:t>
    </dgm:pt>
    <dgm:pt modelId="{BD47FB9C-CC90-4447-9991-A2CDBCBF5B02}" type="pres">
      <dgm:prSet presAssocID="{F54C55E4-E2EF-4B0D-B9EA-32CC30B62352}" presName="hierRoot2" presStyleCnt="0">
        <dgm:presLayoutVars>
          <dgm:hierBranch val="init"/>
        </dgm:presLayoutVars>
      </dgm:prSet>
      <dgm:spPr/>
    </dgm:pt>
    <dgm:pt modelId="{BE9A0F6E-3158-4C85-9B35-48877A88272F}" type="pres">
      <dgm:prSet presAssocID="{F54C55E4-E2EF-4B0D-B9EA-32CC30B62352}" presName="rootComposite" presStyleCnt="0"/>
      <dgm:spPr/>
    </dgm:pt>
    <dgm:pt modelId="{FADA8E16-AC50-4973-B711-86BB27E28C5D}" type="pres">
      <dgm:prSet presAssocID="{F54C55E4-E2EF-4B0D-B9EA-32CC30B62352}" presName="rootText" presStyleLbl="node2" presStyleIdx="1" presStyleCnt="2" custScaleX="127397" custLinFactNeighborX="26917" custLinFactNeighborY="0">
        <dgm:presLayoutVars>
          <dgm:chPref val="3"/>
        </dgm:presLayoutVars>
      </dgm:prSet>
      <dgm:spPr/>
      <dgm:t>
        <a:bodyPr/>
        <a:lstStyle/>
        <a:p>
          <a:endParaRPr lang="zh-CN" altLang="en-US"/>
        </a:p>
      </dgm:t>
    </dgm:pt>
    <dgm:pt modelId="{85134B36-385E-488A-ABF6-7F66B4FFBEC0}" type="pres">
      <dgm:prSet presAssocID="{F54C55E4-E2EF-4B0D-B9EA-32CC30B62352}" presName="rootConnector" presStyleLbl="node2" presStyleIdx="1" presStyleCnt="2"/>
      <dgm:spPr/>
      <dgm:t>
        <a:bodyPr/>
        <a:lstStyle/>
        <a:p>
          <a:endParaRPr lang="zh-CN" altLang="en-US"/>
        </a:p>
      </dgm:t>
    </dgm:pt>
    <dgm:pt modelId="{38A6C117-F25A-4560-A020-1632FA7C6444}" type="pres">
      <dgm:prSet presAssocID="{F54C55E4-E2EF-4B0D-B9EA-32CC30B62352}" presName="hierChild4" presStyleCnt="0"/>
      <dgm:spPr/>
    </dgm:pt>
    <dgm:pt modelId="{3E3CA3BA-4690-40D9-9E9F-063D3A21FDE5}" type="pres">
      <dgm:prSet presAssocID="{F54C55E4-E2EF-4B0D-B9EA-32CC30B62352}" presName="hierChild5" presStyleCnt="0"/>
      <dgm:spPr/>
    </dgm:pt>
    <dgm:pt modelId="{F026842D-E00E-4C93-829D-16C7998037C8}" type="pres">
      <dgm:prSet presAssocID="{F0902A94-FAB2-40CF-8CFA-23E643677666}" presName="hierChild3" presStyleCnt="0"/>
      <dgm:spPr/>
    </dgm:pt>
  </dgm:ptLst>
  <dgm:cxnLst>
    <dgm:cxn modelId="{9FC53B59-66EF-4558-BF62-C916C213E328}" type="presOf" srcId="{F54C55E4-E2EF-4B0D-B9EA-32CC30B62352}" destId="{85134B36-385E-488A-ABF6-7F66B4FFBEC0}" srcOrd="1" destOrd="0" presId="urn:microsoft.com/office/officeart/2005/8/layout/orgChart1"/>
    <dgm:cxn modelId="{2671B489-9D83-4712-AB4F-6E8CCF1501ED}" type="presOf" srcId="{994C0B60-F0E9-4B2C-83F4-11990F6EB825}" destId="{6D55B8C9-C8FE-45D9-B0D6-4B9186AC404F}" srcOrd="0" destOrd="0" presId="urn:microsoft.com/office/officeart/2005/8/layout/orgChart1"/>
    <dgm:cxn modelId="{DF9BE2D0-F0B0-4411-8139-1AB35B04FDC1}" srcId="{F0902A94-FAB2-40CF-8CFA-23E643677666}" destId="{994C0B60-F0E9-4B2C-83F4-11990F6EB825}" srcOrd="0" destOrd="0" parTransId="{084CA801-DA1F-47B7-B00D-0AF6235AFDEF}" sibTransId="{0826EB93-45F6-40D9-BFF0-10DAFBE446B2}"/>
    <dgm:cxn modelId="{D87921CD-90DD-4CBE-BF31-2181FFB6549C}" type="presOf" srcId="{F54C55E4-E2EF-4B0D-B9EA-32CC30B62352}" destId="{FADA8E16-AC50-4973-B711-86BB27E28C5D}" srcOrd="0" destOrd="0" presId="urn:microsoft.com/office/officeart/2005/8/layout/orgChart1"/>
    <dgm:cxn modelId="{23415EB4-6E09-4D8F-A960-E1CDD117DC9A}" type="presOf" srcId="{994C0B60-F0E9-4B2C-83F4-11990F6EB825}" destId="{07C46FEB-0112-41FC-8A8E-D4BD7503BB67}" srcOrd="1" destOrd="0" presId="urn:microsoft.com/office/officeart/2005/8/layout/orgChart1"/>
    <dgm:cxn modelId="{678C4F33-F755-4086-89DD-839183E271B2}" type="presOf" srcId="{F0902A94-FAB2-40CF-8CFA-23E643677666}" destId="{BD554D36-5D7E-43B0-9ED4-9102D35EB36A}" srcOrd="0" destOrd="0" presId="urn:microsoft.com/office/officeart/2005/8/layout/orgChart1"/>
    <dgm:cxn modelId="{0EC67A61-8973-4498-8669-6BE037C43309}" type="presOf" srcId="{F0902A94-FAB2-40CF-8CFA-23E643677666}" destId="{F2E3E9D3-0F7C-40EC-9BF5-685B1B47F022}" srcOrd="1" destOrd="0" presId="urn:microsoft.com/office/officeart/2005/8/layout/orgChart1"/>
    <dgm:cxn modelId="{4629E9F1-D7FD-4BF9-A7BC-292E5DFB9931}" srcId="{F0902A94-FAB2-40CF-8CFA-23E643677666}" destId="{F54C55E4-E2EF-4B0D-B9EA-32CC30B62352}" srcOrd="1" destOrd="0" parTransId="{0107B299-DD75-474B-8DEB-70B4B76A3356}" sibTransId="{A4E77A24-63FC-408A-8066-40EAECE3ADE6}"/>
    <dgm:cxn modelId="{21EB4000-F3BC-4B90-B1C6-C880778A6D10}" type="presOf" srcId="{0107B299-DD75-474B-8DEB-70B4B76A3356}" destId="{083C364B-6F64-45F3-A9F0-8395EDD4D150}" srcOrd="0" destOrd="0" presId="urn:microsoft.com/office/officeart/2005/8/layout/orgChart1"/>
    <dgm:cxn modelId="{A86E906B-AAF4-4886-8C51-9A03D9B4104F}" srcId="{D227A882-CC2D-4716-A15D-CE2CEEAA8A8E}" destId="{F0902A94-FAB2-40CF-8CFA-23E643677666}" srcOrd="0" destOrd="0" parTransId="{B8BB6948-2007-4B45-977E-049709054FE0}" sibTransId="{BAC01E12-6371-4F94-AA94-220532A62460}"/>
    <dgm:cxn modelId="{5F4F2FC0-5049-47C9-A8CB-BD8C6D90AFC0}" type="presOf" srcId="{084CA801-DA1F-47B7-B00D-0AF6235AFDEF}" destId="{CE39C6E3-438B-47EF-A84A-CB6E38C3F4B6}" srcOrd="0" destOrd="0" presId="urn:microsoft.com/office/officeart/2005/8/layout/orgChart1"/>
    <dgm:cxn modelId="{CCBD00E5-2D07-476A-84B4-96FB36A9DA81}" type="presOf" srcId="{D227A882-CC2D-4716-A15D-CE2CEEAA8A8E}" destId="{228970C6-246C-490B-81B8-9A6848A22702}" srcOrd="0" destOrd="0" presId="urn:microsoft.com/office/officeart/2005/8/layout/orgChart1"/>
    <dgm:cxn modelId="{D9BD6DB6-B055-4999-AF86-1554C19B8F4F}" type="presParOf" srcId="{228970C6-246C-490B-81B8-9A6848A22702}" destId="{DD9BE5F5-B578-4A36-BBBE-E1B6FEE7776E}" srcOrd="0" destOrd="0" presId="urn:microsoft.com/office/officeart/2005/8/layout/orgChart1"/>
    <dgm:cxn modelId="{7BF50968-276D-455D-8FAC-F1B677B61468}" type="presParOf" srcId="{DD9BE5F5-B578-4A36-BBBE-E1B6FEE7776E}" destId="{DB786EA9-7A83-4C04-9F36-8A96343318B7}" srcOrd="0" destOrd="0" presId="urn:microsoft.com/office/officeart/2005/8/layout/orgChart1"/>
    <dgm:cxn modelId="{81C850D4-8ABC-4474-834B-32A41DFED920}" type="presParOf" srcId="{DB786EA9-7A83-4C04-9F36-8A96343318B7}" destId="{BD554D36-5D7E-43B0-9ED4-9102D35EB36A}" srcOrd="0" destOrd="0" presId="urn:microsoft.com/office/officeart/2005/8/layout/orgChart1"/>
    <dgm:cxn modelId="{DF0F17E0-EB20-4E9C-8CEB-9BB98D1832E8}" type="presParOf" srcId="{DB786EA9-7A83-4C04-9F36-8A96343318B7}" destId="{F2E3E9D3-0F7C-40EC-9BF5-685B1B47F022}" srcOrd="1" destOrd="0" presId="urn:microsoft.com/office/officeart/2005/8/layout/orgChart1"/>
    <dgm:cxn modelId="{3C04E101-6283-4A03-9FE5-A889C9E7A2C6}" type="presParOf" srcId="{DD9BE5F5-B578-4A36-BBBE-E1B6FEE7776E}" destId="{7CAE164D-8EB6-43F1-B8AB-FCC7AA155DF4}" srcOrd="1" destOrd="0" presId="urn:microsoft.com/office/officeart/2005/8/layout/orgChart1"/>
    <dgm:cxn modelId="{D80B9575-E29A-4814-9072-DED8B933ACCC}" type="presParOf" srcId="{7CAE164D-8EB6-43F1-B8AB-FCC7AA155DF4}" destId="{CE39C6E3-438B-47EF-A84A-CB6E38C3F4B6}" srcOrd="0" destOrd="0" presId="urn:microsoft.com/office/officeart/2005/8/layout/orgChart1"/>
    <dgm:cxn modelId="{A7F6C605-3AD4-4908-AEC1-A279D7D78E1E}" type="presParOf" srcId="{7CAE164D-8EB6-43F1-B8AB-FCC7AA155DF4}" destId="{4C8B194C-BAB8-4FE8-AD93-B5CE8DA4E078}" srcOrd="1" destOrd="0" presId="urn:microsoft.com/office/officeart/2005/8/layout/orgChart1"/>
    <dgm:cxn modelId="{983AA30C-A293-4BD2-A9D9-F5C1B2310C3B}" type="presParOf" srcId="{4C8B194C-BAB8-4FE8-AD93-B5CE8DA4E078}" destId="{094374E2-4CB6-4BEB-A858-AE2AB2B6E567}" srcOrd="0" destOrd="0" presId="urn:microsoft.com/office/officeart/2005/8/layout/orgChart1"/>
    <dgm:cxn modelId="{596B6FD1-BB7F-4B42-9F34-31987E3D5077}" type="presParOf" srcId="{094374E2-4CB6-4BEB-A858-AE2AB2B6E567}" destId="{6D55B8C9-C8FE-45D9-B0D6-4B9186AC404F}" srcOrd="0" destOrd="0" presId="urn:microsoft.com/office/officeart/2005/8/layout/orgChart1"/>
    <dgm:cxn modelId="{BCFD9A82-6067-4067-8DDE-2DB34D296935}" type="presParOf" srcId="{094374E2-4CB6-4BEB-A858-AE2AB2B6E567}" destId="{07C46FEB-0112-41FC-8A8E-D4BD7503BB67}" srcOrd="1" destOrd="0" presId="urn:microsoft.com/office/officeart/2005/8/layout/orgChart1"/>
    <dgm:cxn modelId="{2A55DCDB-3327-4610-BFE8-C7829B275CFE}" type="presParOf" srcId="{4C8B194C-BAB8-4FE8-AD93-B5CE8DA4E078}" destId="{3C7A1998-0EE3-4600-A32E-24A3E4B0497F}" srcOrd="1" destOrd="0" presId="urn:microsoft.com/office/officeart/2005/8/layout/orgChart1"/>
    <dgm:cxn modelId="{EC8E992D-6048-4068-847A-0CE52F99C26E}" type="presParOf" srcId="{4C8B194C-BAB8-4FE8-AD93-B5CE8DA4E078}" destId="{EB24B393-E26B-4DD8-AEA8-0166979637BB}" srcOrd="2" destOrd="0" presId="urn:microsoft.com/office/officeart/2005/8/layout/orgChart1"/>
    <dgm:cxn modelId="{D97CF801-B082-453F-B35A-AFD7EEDC9B01}" type="presParOf" srcId="{7CAE164D-8EB6-43F1-B8AB-FCC7AA155DF4}" destId="{083C364B-6F64-45F3-A9F0-8395EDD4D150}" srcOrd="2" destOrd="0" presId="urn:microsoft.com/office/officeart/2005/8/layout/orgChart1"/>
    <dgm:cxn modelId="{0B95076A-ED32-4FA5-9EE5-7232455D1AB2}" type="presParOf" srcId="{7CAE164D-8EB6-43F1-B8AB-FCC7AA155DF4}" destId="{BD47FB9C-CC90-4447-9991-A2CDBCBF5B02}" srcOrd="3" destOrd="0" presId="urn:microsoft.com/office/officeart/2005/8/layout/orgChart1"/>
    <dgm:cxn modelId="{FF753D7D-B3E4-4B75-AF47-122B914618CB}" type="presParOf" srcId="{BD47FB9C-CC90-4447-9991-A2CDBCBF5B02}" destId="{BE9A0F6E-3158-4C85-9B35-48877A88272F}" srcOrd="0" destOrd="0" presId="urn:microsoft.com/office/officeart/2005/8/layout/orgChart1"/>
    <dgm:cxn modelId="{E0064A62-F2FC-43E6-971A-55811477F247}" type="presParOf" srcId="{BE9A0F6E-3158-4C85-9B35-48877A88272F}" destId="{FADA8E16-AC50-4973-B711-86BB27E28C5D}" srcOrd="0" destOrd="0" presId="urn:microsoft.com/office/officeart/2005/8/layout/orgChart1"/>
    <dgm:cxn modelId="{9F9365F2-E829-420D-803B-2F39997DD22A}" type="presParOf" srcId="{BE9A0F6E-3158-4C85-9B35-48877A88272F}" destId="{85134B36-385E-488A-ABF6-7F66B4FFBEC0}" srcOrd="1" destOrd="0" presId="urn:microsoft.com/office/officeart/2005/8/layout/orgChart1"/>
    <dgm:cxn modelId="{EED5416C-E150-47FA-B6FA-CFE6A9E4DEFA}" type="presParOf" srcId="{BD47FB9C-CC90-4447-9991-A2CDBCBF5B02}" destId="{38A6C117-F25A-4560-A020-1632FA7C6444}" srcOrd="1" destOrd="0" presId="urn:microsoft.com/office/officeart/2005/8/layout/orgChart1"/>
    <dgm:cxn modelId="{356D656A-EA3D-481B-ADF1-127CB9C28120}" type="presParOf" srcId="{BD47FB9C-CC90-4447-9991-A2CDBCBF5B02}" destId="{3E3CA3BA-4690-40D9-9E9F-063D3A21FDE5}" srcOrd="2" destOrd="0" presId="urn:microsoft.com/office/officeart/2005/8/layout/orgChart1"/>
    <dgm:cxn modelId="{87D05FF9-BD27-4568-A11C-374A618BCA8A}" type="presParOf" srcId="{DD9BE5F5-B578-4A36-BBBE-E1B6FEE7776E}" destId="{F026842D-E00E-4C93-829D-16C7998037C8}" srcOrd="2" destOrd="0" presId="urn:microsoft.com/office/officeart/2005/8/layout/orgChar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82B2D85-7A00-4AFC-90D2-553561CED8AC}" type="doc">
      <dgm:prSet loTypeId="urn:microsoft.com/office/officeart/2005/8/layout/pyramid1" loCatId="pyramid" qsTypeId="urn:microsoft.com/office/officeart/2005/8/quickstyle/simple1" qsCatId="simple" csTypeId="urn:microsoft.com/office/officeart/2005/8/colors/accent3_1" csCatId="accent3" phldr="1"/>
      <dgm:spPr/>
    </dgm:pt>
    <dgm:pt modelId="{6C2991B9-B3AB-4383-806C-B8D1C86E94D9}">
      <dgm:prSet phldrT="[文本]" custT="1"/>
      <dgm:spPr/>
      <dgm:t>
        <a:bodyPr/>
        <a:lstStyle/>
        <a:p>
          <a:r>
            <a:rPr lang="zh-CN" altLang="en-US" sz="1800" dirty="0" smtClean="0"/>
            <a:t>并行计算</a:t>
          </a:r>
          <a:endParaRPr lang="zh-CN" altLang="en-US" sz="1800" dirty="0"/>
        </a:p>
      </dgm:t>
    </dgm:pt>
    <dgm:pt modelId="{F36D2AB1-9F26-430F-82C7-C9956F39B02D}" type="parTrans" cxnId="{AB7B0533-2CDA-4145-9E3D-014C73165315}">
      <dgm:prSet/>
      <dgm:spPr/>
      <dgm:t>
        <a:bodyPr/>
        <a:lstStyle/>
        <a:p>
          <a:endParaRPr lang="zh-CN" altLang="en-US"/>
        </a:p>
      </dgm:t>
    </dgm:pt>
    <dgm:pt modelId="{9C6AFFC2-0F72-4135-A9BC-6B29F0CBCEC0}" type="sibTrans" cxnId="{AB7B0533-2CDA-4145-9E3D-014C73165315}">
      <dgm:prSet/>
      <dgm:spPr/>
      <dgm:t>
        <a:bodyPr/>
        <a:lstStyle/>
        <a:p>
          <a:endParaRPr lang="zh-CN" altLang="en-US"/>
        </a:p>
      </dgm:t>
    </dgm:pt>
    <dgm:pt modelId="{6A8B20A7-3326-4B0B-A272-B94D2B92FCA2}">
      <dgm:prSet phldrT="[文本]" custT="1"/>
      <dgm:spPr/>
      <dgm:t>
        <a:bodyPr/>
        <a:lstStyle/>
        <a:p>
          <a:r>
            <a:rPr lang="zh-CN" altLang="en-US" sz="2000" dirty="0" smtClean="0"/>
            <a:t>计算机软件</a:t>
          </a:r>
          <a:endParaRPr lang="zh-CN" altLang="en-US" sz="2000" dirty="0"/>
        </a:p>
      </dgm:t>
    </dgm:pt>
    <dgm:pt modelId="{180C5BF6-D929-4458-AEBA-9B8DB57EA8AB}" type="parTrans" cxnId="{F62CD196-3E21-40FB-892F-197234B07F9C}">
      <dgm:prSet/>
      <dgm:spPr/>
      <dgm:t>
        <a:bodyPr/>
        <a:lstStyle/>
        <a:p>
          <a:endParaRPr lang="zh-CN" altLang="en-US"/>
        </a:p>
      </dgm:t>
    </dgm:pt>
    <dgm:pt modelId="{F267A993-088D-433D-BA48-C3BCBE8796A3}" type="sibTrans" cxnId="{F62CD196-3E21-40FB-892F-197234B07F9C}">
      <dgm:prSet/>
      <dgm:spPr/>
      <dgm:t>
        <a:bodyPr/>
        <a:lstStyle/>
        <a:p>
          <a:endParaRPr lang="zh-CN" altLang="en-US"/>
        </a:p>
      </dgm:t>
    </dgm:pt>
    <dgm:pt modelId="{F9EBF8A2-207A-491F-9157-AB5DC8176989}">
      <dgm:prSet phldrT="[文本]" custT="1"/>
      <dgm:spPr/>
      <dgm:t>
        <a:bodyPr/>
        <a:lstStyle/>
        <a:p>
          <a:r>
            <a:rPr lang="zh-CN" altLang="en-US" sz="2400" dirty="0" smtClean="0"/>
            <a:t>手工计算</a:t>
          </a:r>
          <a:endParaRPr lang="zh-CN" altLang="en-US" sz="2400" dirty="0"/>
        </a:p>
      </dgm:t>
    </dgm:pt>
    <dgm:pt modelId="{8761CEBB-0660-4874-8229-B6A8AC83672E}" type="parTrans" cxnId="{C3E1F6E3-7CB3-4D0C-A8F9-BD9E1719BEFC}">
      <dgm:prSet/>
      <dgm:spPr/>
      <dgm:t>
        <a:bodyPr/>
        <a:lstStyle/>
        <a:p>
          <a:endParaRPr lang="zh-CN" altLang="en-US"/>
        </a:p>
      </dgm:t>
    </dgm:pt>
    <dgm:pt modelId="{201E5419-D2D5-46A7-ABB7-25B84E367651}" type="sibTrans" cxnId="{C3E1F6E3-7CB3-4D0C-A8F9-BD9E1719BEFC}">
      <dgm:prSet/>
      <dgm:spPr/>
      <dgm:t>
        <a:bodyPr/>
        <a:lstStyle/>
        <a:p>
          <a:endParaRPr lang="zh-CN" altLang="en-US"/>
        </a:p>
      </dgm:t>
    </dgm:pt>
    <dgm:pt modelId="{0ABE49CB-5619-49DC-8790-F9940709B782}" type="pres">
      <dgm:prSet presAssocID="{482B2D85-7A00-4AFC-90D2-553561CED8AC}" presName="Name0" presStyleCnt="0">
        <dgm:presLayoutVars>
          <dgm:dir/>
          <dgm:animLvl val="lvl"/>
          <dgm:resizeHandles val="exact"/>
        </dgm:presLayoutVars>
      </dgm:prSet>
      <dgm:spPr/>
    </dgm:pt>
    <dgm:pt modelId="{9F1C9F79-00A6-4A09-ABB2-2A92FD4D981B}" type="pres">
      <dgm:prSet presAssocID="{6C2991B9-B3AB-4383-806C-B8D1C86E94D9}" presName="Name8" presStyleCnt="0"/>
      <dgm:spPr/>
    </dgm:pt>
    <dgm:pt modelId="{B5994A06-5B1B-4C2C-8DF5-F87F2DFDC758}" type="pres">
      <dgm:prSet presAssocID="{6C2991B9-B3AB-4383-806C-B8D1C86E94D9}" presName="level" presStyleLbl="node1" presStyleIdx="0" presStyleCnt="3">
        <dgm:presLayoutVars>
          <dgm:chMax val="1"/>
          <dgm:bulletEnabled val="1"/>
        </dgm:presLayoutVars>
      </dgm:prSet>
      <dgm:spPr/>
      <dgm:t>
        <a:bodyPr/>
        <a:lstStyle/>
        <a:p>
          <a:endParaRPr lang="zh-CN" altLang="en-US"/>
        </a:p>
      </dgm:t>
    </dgm:pt>
    <dgm:pt modelId="{C5E3999A-91E0-44C2-A4F3-C9E3BFEF1627}" type="pres">
      <dgm:prSet presAssocID="{6C2991B9-B3AB-4383-806C-B8D1C86E94D9}" presName="levelTx" presStyleLbl="revTx" presStyleIdx="0" presStyleCnt="0">
        <dgm:presLayoutVars>
          <dgm:chMax val="1"/>
          <dgm:bulletEnabled val="1"/>
        </dgm:presLayoutVars>
      </dgm:prSet>
      <dgm:spPr/>
      <dgm:t>
        <a:bodyPr/>
        <a:lstStyle/>
        <a:p>
          <a:endParaRPr lang="zh-CN" altLang="en-US"/>
        </a:p>
      </dgm:t>
    </dgm:pt>
    <dgm:pt modelId="{C450063D-8504-4F1B-BA05-5161BC207BD1}" type="pres">
      <dgm:prSet presAssocID="{6A8B20A7-3326-4B0B-A272-B94D2B92FCA2}" presName="Name8" presStyleCnt="0"/>
      <dgm:spPr/>
    </dgm:pt>
    <dgm:pt modelId="{9D369877-1186-42FA-8C9F-712DEE609E5E}" type="pres">
      <dgm:prSet presAssocID="{6A8B20A7-3326-4B0B-A272-B94D2B92FCA2}" presName="level" presStyleLbl="node1" presStyleIdx="1" presStyleCnt="3">
        <dgm:presLayoutVars>
          <dgm:chMax val="1"/>
          <dgm:bulletEnabled val="1"/>
        </dgm:presLayoutVars>
      </dgm:prSet>
      <dgm:spPr/>
      <dgm:t>
        <a:bodyPr/>
        <a:lstStyle/>
        <a:p>
          <a:endParaRPr lang="zh-CN" altLang="en-US"/>
        </a:p>
      </dgm:t>
    </dgm:pt>
    <dgm:pt modelId="{B8C5BCFD-0715-427C-A332-8570A43EDB8B}" type="pres">
      <dgm:prSet presAssocID="{6A8B20A7-3326-4B0B-A272-B94D2B92FCA2}" presName="levelTx" presStyleLbl="revTx" presStyleIdx="0" presStyleCnt="0">
        <dgm:presLayoutVars>
          <dgm:chMax val="1"/>
          <dgm:bulletEnabled val="1"/>
        </dgm:presLayoutVars>
      </dgm:prSet>
      <dgm:spPr/>
      <dgm:t>
        <a:bodyPr/>
        <a:lstStyle/>
        <a:p>
          <a:endParaRPr lang="zh-CN" altLang="en-US"/>
        </a:p>
      </dgm:t>
    </dgm:pt>
    <dgm:pt modelId="{6545D0D3-7801-4B07-8553-D77CCF51DD79}" type="pres">
      <dgm:prSet presAssocID="{F9EBF8A2-207A-491F-9157-AB5DC8176989}" presName="Name8" presStyleCnt="0"/>
      <dgm:spPr/>
    </dgm:pt>
    <dgm:pt modelId="{DC16DF21-5864-4E00-9494-DFBD9865EA8F}" type="pres">
      <dgm:prSet presAssocID="{F9EBF8A2-207A-491F-9157-AB5DC8176989}" presName="level" presStyleLbl="node1" presStyleIdx="2" presStyleCnt="3">
        <dgm:presLayoutVars>
          <dgm:chMax val="1"/>
          <dgm:bulletEnabled val="1"/>
        </dgm:presLayoutVars>
      </dgm:prSet>
      <dgm:spPr/>
      <dgm:t>
        <a:bodyPr/>
        <a:lstStyle/>
        <a:p>
          <a:endParaRPr lang="zh-CN" altLang="en-US"/>
        </a:p>
      </dgm:t>
    </dgm:pt>
    <dgm:pt modelId="{D2775898-2450-4C05-8E2A-06B2C9074457}" type="pres">
      <dgm:prSet presAssocID="{F9EBF8A2-207A-491F-9157-AB5DC8176989}" presName="levelTx" presStyleLbl="revTx" presStyleIdx="0" presStyleCnt="0">
        <dgm:presLayoutVars>
          <dgm:chMax val="1"/>
          <dgm:bulletEnabled val="1"/>
        </dgm:presLayoutVars>
      </dgm:prSet>
      <dgm:spPr/>
      <dgm:t>
        <a:bodyPr/>
        <a:lstStyle/>
        <a:p>
          <a:endParaRPr lang="zh-CN" altLang="en-US"/>
        </a:p>
      </dgm:t>
    </dgm:pt>
  </dgm:ptLst>
  <dgm:cxnLst>
    <dgm:cxn modelId="{F62CD196-3E21-40FB-892F-197234B07F9C}" srcId="{482B2D85-7A00-4AFC-90D2-553561CED8AC}" destId="{6A8B20A7-3326-4B0B-A272-B94D2B92FCA2}" srcOrd="1" destOrd="0" parTransId="{180C5BF6-D929-4458-AEBA-9B8DB57EA8AB}" sibTransId="{F267A993-088D-433D-BA48-C3BCBE8796A3}"/>
    <dgm:cxn modelId="{26FAF465-D961-4278-86C6-201AA970303A}" type="presOf" srcId="{F9EBF8A2-207A-491F-9157-AB5DC8176989}" destId="{D2775898-2450-4C05-8E2A-06B2C9074457}" srcOrd="1" destOrd="0" presId="urn:microsoft.com/office/officeart/2005/8/layout/pyramid1"/>
    <dgm:cxn modelId="{2DE66582-9499-4D9E-B748-EDE1F3D874C1}" type="presOf" srcId="{6C2991B9-B3AB-4383-806C-B8D1C86E94D9}" destId="{C5E3999A-91E0-44C2-A4F3-C9E3BFEF1627}" srcOrd="1" destOrd="0" presId="urn:microsoft.com/office/officeart/2005/8/layout/pyramid1"/>
    <dgm:cxn modelId="{9D6FDBEE-04B8-4378-9C03-B18FC8D8051F}" type="presOf" srcId="{6A8B20A7-3326-4B0B-A272-B94D2B92FCA2}" destId="{B8C5BCFD-0715-427C-A332-8570A43EDB8B}" srcOrd="1" destOrd="0" presId="urn:microsoft.com/office/officeart/2005/8/layout/pyramid1"/>
    <dgm:cxn modelId="{C3E1F6E3-7CB3-4D0C-A8F9-BD9E1719BEFC}" srcId="{482B2D85-7A00-4AFC-90D2-553561CED8AC}" destId="{F9EBF8A2-207A-491F-9157-AB5DC8176989}" srcOrd="2" destOrd="0" parTransId="{8761CEBB-0660-4874-8229-B6A8AC83672E}" sibTransId="{201E5419-D2D5-46A7-ABB7-25B84E367651}"/>
    <dgm:cxn modelId="{FC0EE9D4-919E-4C66-A5FB-B54CFD7C8E3E}" type="presOf" srcId="{6A8B20A7-3326-4B0B-A272-B94D2B92FCA2}" destId="{9D369877-1186-42FA-8C9F-712DEE609E5E}" srcOrd="0" destOrd="0" presId="urn:microsoft.com/office/officeart/2005/8/layout/pyramid1"/>
    <dgm:cxn modelId="{DC764F8A-14B5-44E4-B208-5FC07A886FBE}" type="presOf" srcId="{F9EBF8A2-207A-491F-9157-AB5DC8176989}" destId="{DC16DF21-5864-4E00-9494-DFBD9865EA8F}" srcOrd="0" destOrd="0" presId="urn:microsoft.com/office/officeart/2005/8/layout/pyramid1"/>
    <dgm:cxn modelId="{AB7B0533-2CDA-4145-9E3D-014C73165315}" srcId="{482B2D85-7A00-4AFC-90D2-553561CED8AC}" destId="{6C2991B9-B3AB-4383-806C-B8D1C86E94D9}" srcOrd="0" destOrd="0" parTransId="{F36D2AB1-9F26-430F-82C7-C9956F39B02D}" sibTransId="{9C6AFFC2-0F72-4135-A9BC-6B29F0CBCEC0}"/>
    <dgm:cxn modelId="{0FAD675E-F809-4240-B772-1891FB337CD0}" type="presOf" srcId="{482B2D85-7A00-4AFC-90D2-553561CED8AC}" destId="{0ABE49CB-5619-49DC-8790-F9940709B782}" srcOrd="0" destOrd="0" presId="urn:microsoft.com/office/officeart/2005/8/layout/pyramid1"/>
    <dgm:cxn modelId="{B9CFF463-33DA-45F2-A2B4-1E2EB0D97619}" type="presOf" srcId="{6C2991B9-B3AB-4383-806C-B8D1C86E94D9}" destId="{B5994A06-5B1B-4C2C-8DF5-F87F2DFDC758}" srcOrd="0" destOrd="0" presId="urn:microsoft.com/office/officeart/2005/8/layout/pyramid1"/>
    <dgm:cxn modelId="{99F5D5DD-DE8A-4276-A3D5-A38C99208C7F}" type="presParOf" srcId="{0ABE49CB-5619-49DC-8790-F9940709B782}" destId="{9F1C9F79-00A6-4A09-ABB2-2A92FD4D981B}" srcOrd="0" destOrd="0" presId="urn:microsoft.com/office/officeart/2005/8/layout/pyramid1"/>
    <dgm:cxn modelId="{38F1CD3E-AE0D-4800-A1DE-26992679F1CA}" type="presParOf" srcId="{9F1C9F79-00A6-4A09-ABB2-2A92FD4D981B}" destId="{B5994A06-5B1B-4C2C-8DF5-F87F2DFDC758}" srcOrd="0" destOrd="0" presId="urn:microsoft.com/office/officeart/2005/8/layout/pyramid1"/>
    <dgm:cxn modelId="{D806D7C0-A67A-4618-8CBE-131E71881E3C}" type="presParOf" srcId="{9F1C9F79-00A6-4A09-ABB2-2A92FD4D981B}" destId="{C5E3999A-91E0-44C2-A4F3-C9E3BFEF1627}" srcOrd="1" destOrd="0" presId="urn:microsoft.com/office/officeart/2005/8/layout/pyramid1"/>
    <dgm:cxn modelId="{11CC5939-F70B-42CD-BDAA-67C898486FC8}" type="presParOf" srcId="{0ABE49CB-5619-49DC-8790-F9940709B782}" destId="{C450063D-8504-4F1B-BA05-5161BC207BD1}" srcOrd="1" destOrd="0" presId="urn:microsoft.com/office/officeart/2005/8/layout/pyramid1"/>
    <dgm:cxn modelId="{28602CD7-1C95-4328-9B84-58B8C69C25C4}" type="presParOf" srcId="{C450063D-8504-4F1B-BA05-5161BC207BD1}" destId="{9D369877-1186-42FA-8C9F-712DEE609E5E}" srcOrd="0" destOrd="0" presId="urn:microsoft.com/office/officeart/2005/8/layout/pyramid1"/>
    <dgm:cxn modelId="{2773B116-A70F-43EA-9190-03470F57BBCB}" type="presParOf" srcId="{C450063D-8504-4F1B-BA05-5161BC207BD1}" destId="{B8C5BCFD-0715-427C-A332-8570A43EDB8B}" srcOrd="1" destOrd="0" presId="urn:microsoft.com/office/officeart/2005/8/layout/pyramid1"/>
    <dgm:cxn modelId="{C0BB79D0-164B-40D5-8B99-570E45CD385E}" type="presParOf" srcId="{0ABE49CB-5619-49DC-8790-F9940709B782}" destId="{6545D0D3-7801-4B07-8553-D77CCF51DD79}" srcOrd="2" destOrd="0" presId="urn:microsoft.com/office/officeart/2005/8/layout/pyramid1"/>
    <dgm:cxn modelId="{E269FCD3-7629-48B0-955B-CCEC07B65FA4}" type="presParOf" srcId="{6545D0D3-7801-4B07-8553-D77CCF51DD79}" destId="{DC16DF21-5864-4E00-9494-DFBD9865EA8F}" srcOrd="0" destOrd="0" presId="urn:microsoft.com/office/officeart/2005/8/layout/pyramid1"/>
    <dgm:cxn modelId="{B930F848-1141-4011-9A99-0AE11047B6FA}" type="presParOf" srcId="{6545D0D3-7801-4B07-8553-D77CCF51DD79}" destId="{D2775898-2450-4C05-8E2A-06B2C9074457}" srcOrd="1" destOrd="0" presId="urn:microsoft.com/office/officeart/2005/8/layout/pyramid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05DD332-9705-499E-8CBD-60C2FBA1C897}" type="doc">
      <dgm:prSet loTypeId="urn:microsoft.com/office/officeart/2005/8/layout/vList3" loCatId="list" qsTypeId="urn:microsoft.com/office/officeart/2005/8/quickstyle/simple1" qsCatId="simple" csTypeId="urn:microsoft.com/office/officeart/2005/8/colors/accent0_1" csCatId="mainScheme" phldr="1"/>
      <dgm:spPr/>
    </dgm:pt>
    <dgm:pt modelId="{F5B188DF-E115-4F47-ADFB-2B52765A4B20}">
      <dgm:prSet phldrT="[文本]"/>
      <dgm:spPr/>
      <dgm:t>
        <a:bodyPr/>
        <a:lstStyle/>
        <a:p>
          <a:r>
            <a:rPr lang="en-US" altLang="zh-CN" dirty="0" smtClean="0"/>
            <a:t>1.1 </a:t>
          </a:r>
          <a:r>
            <a:rPr lang="zh-CN" altLang="en-US" dirty="0" smtClean="0"/>
            <a:t>数据类型</a:t>
          </a:r>
          <a:endParaRPr lang="zh-CN" altLang="en-US" dirty="0"/>
        </a:p>
      </dgm:t>
    </dgm:pt>
    <dgm:pt modelId="{DBB83AB1-DBAC-456E-A97B-E472E5F86A5A}" type="parTrans" cxnId="{9C92A8FD-9433-47B2-9F19-6A4646F8CAC1}">
      <dgm:prSet/>
      <dgm:spPr/>
      <dgm:t>
        <a:bodyPr/>
        <a:lstStyle/>
        <a:p>
          <a:endParaRPr lang="zh-CN" altLang="en-US"/>
        </a:p>
      </dgm:t>
    </dgm:pt>
    <dgm:pt modelId="{0BE56EDE-20A3-41E6-90AB-68601C4EAA20}" type="sibTrans" cxnId="{9C92A8FD-9433-47B2-9F19-6A4646F8CAC1}">
      <dgm:prSet/>
      <dgm:spPr/>
      <dgm:t>
        <a:bodyPr/>
        <a:lstStyle/>
        <a:p>
          <a:endParaRPr lang="zh-CN" altLang="en-US"/>
        </a:p>
      </dgm:t>
    </dgm:pt>
    <dgm:pt modelId="{C3643E4B-DC8F-4E97-9E5B-E45F710E47E1}">
      <dgm:prSet phldrT="[文本]"/>
      <dgm:spPr/>
      <dgm:t>
        <a:bodyPr/>
        <a:lstStyle/>
        <a:p>
          <a:r>
            <a:rPr lang="en-US" altLang="zh-CN" dirty="0" smtClean="0"/>
            <a:t>1.3 </a:t>
          </a:r>
          <a:r>
            <a:rPr lang="zh-CN" altLang="en-US" dirty="0" smtClean="0"/>
            <a:t>方法体系</a:t>
          </a:r>
          <a:endParaRPr lang="zh-CN" altLang="en-US" dirty="0"/>
        </a:p>
      </dgm:t>
    </dgm:pt>
    <dgm:pt modelId="{8D1876AE-8292-4372-8240-C0E1DC3D5752}" type="parTrans" cxnId="{2D3AD621-BF68-49CB-8273-D5F867DA28B0}">
      <dgm:prSet/>
      <dgm:spPr/>
      <dgm:t>
        <a:bodyPr/>
        <a:lstStyle/>
        <a:p>
          <a:endParaRPr lang="zh-CN" altLang="en-US"/>
        </a:p>
      </dgm:t>
    </dgm:pt>
    <dgm:pt modelId="{598E87C1-56C0-4F56-9B28-5EB623AD28D9}" type="sibTrans" cxnId="{2D3AD621-BF68-49CB-8273-D5F867DA28B0}">
      <dgm:prSet/>
      <dgm:spPr/>
      <dgm:t>
        <a:bodyPr/>
        <a:lstStyle/>
        <a:p>
          <a:endParaRPr lang="zh-CN" altLang="en-US"/>
        </a:p>
      </dgm:t>
    </dgm:pt>
    <dgm:pt modelId="{0AB61AB6-3EAF-4873-8C99-F09982F22F3D}">
      <dgm:prSet/>
      <dgm:spPr/>
      <dgm:t>
        <a:bodyPr/>
        <a:lstStyle/>
        <a:p>
          <a:r>
            <a:rPr lang="en-US" altLang="zh-CN" dirty="0" smtClean="0"/>
            <a:t>1.2 </a:t>
          </a:r>
          <a:r>
            <a:rPr lang="zh-CN" altLang="en-US" dirty="0" smtClean="0"/>
            <a:t>数据质量</a:t>
          </a:r>
          <a:endParaRPr lang="zh-CN" altLang="en-US" dirty="0"/>
        </a:p>
      </dgm:t>
    </dgm:pt>
    <dgm:pt modelId="{75585A5C-31D4-4B0B-958D-F80EE398AB26}" type="parTrans" cxnId="{5BE53524-99DD-41A5-B7B7-2D9FC5EE8756}">
      <dgm:prSet/>
      <dgm:spPr/>
      <dgm:t>
        <a:bodyPr/>
        <a:lstStyle/>
        <a:p>
          <a:endParaRPr lang="zh-CN" altLang="en-US"/>
        </a:p>
      </dgm:t>
    </dgm:pt>
    <dgm:pt modelId="{C7E50184-F87F-4112-8414-FDBE48FED6DB}" type="sibTrans" cxnId="{5BE53524-99DD-41A5-B7B7-2D9FC5EE8756}">
      <dgm:prSet/>
      <dgm:spPr/>
      <dgm:t>
        <a:bodyPr/>
        <a:lstStyle/>
        <a:p>
          <a:endParaRPr lang="zh-CN" altLang="en-US"/>
        </a:p>
      </dgm:t>
    </dgm:pt>
    <dgm:pt modelId="{734EE9E9-6538-4218-AD8B-238CBF9A0C7B}" type="pres">
      <dgm:prSet presAssocID="{A05DD332-9705-499E-8CBD-60C2FBA1C897}" presName="linearFlow" presStyleCnt="0">
        <dgm:presLayoutVars>
          <dgm:dir/>
          <dgm:resizeHandles val="exact"/>
        </dgm:presLayoutVars>
      </dgm:prSet>
      <dgm:spPr/>
    </dgm:pt>
    <dgm:pt modelId="{C848E1E4-F705-4976-9F46-8D29C1D99843}" type="pres">
      <dgm:prSet presAssocID="{F5B188DF-E115-4F47-ADFB-2B52765A4B20}" presName="composite" presStyleCnt="0"/>
      <dgm:spPr/>
    </dgm:pt>
    <dgm:pt modelId="{4E981869-9ACC-4E02-B05A-EBD80BC18352}" type="pres">
      <dgm:prSet presAssocID="{F5B188DF-E115-4F47-ADFB-2B52765A4B20}" presName="imgShp" presStyleLbl="fgImgPlac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dgm:spPr>
    </dgm:pt>
    <dgm:pt modelId="{F510CF17-E176-483F-998A-05ACF434F243}" type="pres">
      <dgm:prSet presAssocID="{F5B188DF-E115-4F47-ADFB-2B52765A4B20}" presName="txShp" presStyleLbl="node1" presStyleIdx="0" presStyleCnt="3">
        <dgm:presLayoutVars>
          <dgm:bulletEnabled val="1"/>
        </dgm:presLayoutVars>
      </dgm:prSet>
      <dgm:spPr/>
      <dgm:t>
        <a:bodyPr/>
        <a:lstStyle/>
        <a:p>
          <a:endParaRPr lang="zh-CN" altLang="en-US"/>
        </a:p>
      </dgm:t>
    </dgm:pt>
    <dgm:pt modelId="{45A01B9F-04C9-47C4-A9D4-D1667344CE8C}" type="pres">
      <dgm:prSet presAssocID="{0BE56EDE-20A3-41E6-90AB-68601C4EAA20}" presName="spacing" presStyleCnt="0"/>
      <dgm:spPr/>
    </dgm:pt>
    <dgm:pt modelId="{D72FC0BB-2C35-4CE2-9378-88A26EEBCD48}" type="pres">
      <dgm:prSet presAssocID="{0AB61AB6-3EAF-4873-8C99-F09982F22F3D}" presName="composite" presStyleCnt="0"/>
      <dgm:spPr/>
    </dgm:pt>
    <dgm:pt modelId="{79545090-EF85-4690-8898-7FC2C4DDC172}" type="pres">
      <dgm:prSet presAssocID="{0AB61AB6-3EAF-4873-8C99-F09982F22F3D}" presName="imgShp" presStyleLbl="fgImgPlac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67000" r="-67000"/>
          </a:stretch>
        </a:blipFill>
      </dgm:spPr>
    </dgm:pt>
    <dgm:pt modelId="{D9C34340-C2C5-4C4C-AF44-4BD0BC01F96E}" type="pres">
      <dgm:prSet presAssocID="{0AB61AB6-3EAF-4873-8C99-F09982F22F3D}" presName="txShp" presStyleLbl="node1" presStyleIdx="1" presStyleCnt="3">
        <dgm:presLayoutVars>
          <dgm:bulletEnabled val="1"/>
        </dgm:presLayoutVars>
      </dgm:prSet>
      <dgm:spPr/>
      <dgm:t>
        <a:bodyPr/>
        <a:lstStyle/>
        <a:p>
          <a:endParaRPr lang="zh-CN" altLang="en-US"/>
        </a:p>
      </dgm:t>
    </dgm:pt>
    <dgm:pt modelId="{1549E047-64E1-4379-8C0B-D31DA4F74559}" type="pres">
      <dgm:prSet presAssocID="{C7E50184-F87F-4112-8414-FDBE48FED6DB}" presName="spacing" presStyleCnt="0"/>
      <dgm:spPr/>
    </dgm:pt>
    <dgm:pt modelId="{A89F9462-541B-41D6-9F47-64F5BCCBAE20}" type="pres">
      <dgm:prSet presAssocID="{C3643E4B-DC8F-4E97-9E5B-E45F710E47E1}" presName="composite" presStyleCnt="0"/>
      <dgm:spPr/>
    </dgm:pt>
    <dgm:pt modelId="{0CD49195-AE19-4B5F-BDD9-567D03EAA5D1}" type="pres">
      <dgm:prSet presAssocID="{C3643E4B-DC8F-4E97-9E5B-E45F710E47E1}" presName="imgShp" presStyleLbl="fgImgPlac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17000" r="-17000"/>
          </a:stretch>
        </a:blipFill>
      </dgm:spPr>
    </dgm:pt>
    <dgm:pt modelId="{D73BF51C-8C28-4550-AB01-501A59565029}" type="pres">
      <dgm:prSet presAssocID="{C3643E4B-DC8F-4E97-9E5B-E45F710E47E1}" presName="txShp" presStyleLbl="node1" presStyleIdx="2" presStyleCnt="3">
        <dgm:presLayoutVars>
          <dgm:bulletEnabled val="1"/>
        </dgm:presLayoutVars>
      </dgm:prSet>
      <dgm:spPr/>
      <dgm:t>
        <a:bodyPr/>
        <a:lstStyle/>
        <a:p>
          <a:endParaRPr lang="zh-CN" altLang="en-US"/>
        </a:p>
      </dgm:t>
    </dgm:pt>
  </dgm:ptLst>
  <dgm:cxnLst>
    <dgm:cxn modelId="{95C415CA-BDA5-44CC-BEDE-B353AB888219}" type="presOf" srcId="{F5B188DF-E115-4F47-ADFB-2B52765A4B20}" destId="{F510CF17-E176-483F-998A-05ACF434F243}" srcOrd="0" destOrd="0" presId="urn:microsoft.com/office/officeart/2005/8/layout/vList3"/>
    <dgm:cxn modelId="{7604BAEB-F048-4F12-BD34-C042BEEECD34}" type="presOf" srcId="{A05DD332-9705-499E-8CBD-60C2FBA1C897}" destId="{734EE9E9-6538-4218-AD8B-238CBF9A0C7B}" srcOrd="0" destOrd="0" presId="urn:microsoft.com/office/officeart/2005/8/layout/vList3"/>
    <dgm:cxn modelId="{204451F9-1E81-4421-B2D2-C9CED3054931}" type="presOf" srcId="{0AB61AB6-3EAF-4873-8C99-F09982F22F3D}" destId="{D9C34340-C2C5-4C4C-AF44-4BD0BC01F96E}" srcOrd="0" destOrd="0" presId="urn:microsoft.com/office/officeart/2005/8/layout/vList3"/>
    <dgm:cxn modelId="{012CBC3D-114E-4A45-BDC0-DC7B2AF8D770}" type="presOf" srcId="{C3643E4B-DC8F-4E97-9E5B-E45F710E47E1}" destId="{D73BF51C-8C28-4550-AB01-501A59565029}" srcOrd="0" destOrd="0" presId="urn:microsoft.com/office/officeart/2005/8/layout/vList3"/>
    <dgm:cxn modelId="{9C92A8FD-9433-47B2-9F19-6A4646F8CAC1}" srcId="{A05DD332-9705-499E-8CBD-60C2FBA1C897}" destId="{F5B188DF-E115-4F47-ADFB-2B52765A4B20}" srcOrd="0" destOrd="0" parTransId="{DBB83AB1-DBAC-456E-A97B-E472E5F86A5A}" sibTransId="{0BE56EDE-20A3-41E6-90AB-68601C4EAA20}"/>
    <dgm:cxn modelId="{5BE53524-99DD-41A5-B7B7-2D9FC5EE8756}" srcId="{A05DD332-9705-499E-8CBD-60C2FBA1C897}" destId="{0AB61AB6-3EAF-4873-8C99-F09982F22F3D}" srcOrd="1" destOrd="0" parTransId="{75585A5C-31D4-4B0B-958D-F80EE398AB26}" sibTransId="{C7E50184-F87F-4112-8414-FDBE48FED6DB}"/>
    <dgm:cxn modelId="{2D3AD621-BF68-49CB-8273-D5F867DA28B0}" srcId="{A05DD332-9705-499E-8CBD-60C2FBA1C897}" destId="{C3643E4B-DC8F-4E97-9E5B-E45F710E47E1}" srcOrd="2" destOrd="0" parTransId="{8D1876AE-8292-4372-8240-C0E1DC3D5752}" sibTransId="{598E87C1-56C0-4F56-9B28-5EB623AD28D9}"/>
    <dgm:cxn modelId="{3AF8BC46-F7F4-400D-9F7E-4A06990BBB15}" type="presParOf" srcId="{734EE9E9-6538-4218-AD8B-238CBF9A0C7B}" destId="{C848E1E4-F705-4976-9F46-8D29C1D99843}" srcOrd="0" destOrd="0" presId="urn:microsoft.com/office/officeart/2005/8/layout/vList3"/>
    <dgm:cxn modelId="{982D0A0E-64BE-47DE-944C-141161D68837}" type="presParOf" srcId="{C848E1E4-F705-4976-9F46-8D29C1D99843}" destId="{4E981869-9ACC-4E02-B05A-EBD80BC18352}" srcOrd="0" destOrd="0" presId="urn:microsoft.com/office/officeart/2005/8/layout/vList3"/>
    <dgm:cxn modelId="{7D3D392F-8BE9-4CF3-B448-A18F55647320}" type="presParOf" srcId="{C848E1E4-F705-4976-9F46-8D29C1D99843}" destId="{F510CF17-E176-483F-998A-05ACF434F243}" srcOrd="1" destOrd="0" presId="urn:microsoft.com/office/officeart/2005/8/layout/vList3"/>
    <dgm:cxn modelId="{9F79B584-6EEC-43B3-AB92-A4E8DBCA6DDD}" type="presParOf" srcId="{734EE9E9-6538-4218-AD8B-238CBF9A0C7B}" destId="{45A01B9F-04C9-47C4-A9D4-D1667344CE8C}" srcOrd="1" destOrd="0" presId="urn:microsoft.com/office/officeart/2005/8/layout/vList3"/>
    <dgm:cxn modelId="{F75FC4A4-9F1D-46EB-960A-F0A85CAF74A7}" type="presParOf" srcId="{734EE9E9-6538-4218-AD8B-238CBF9A0C7B}" destId="{D72FC0BB-2C35-4CE2-9378-88A26EEBCD48}" srcOrd="2" destOrd="0" presId="urn:microsoft.com/office/officeart/2005/8/layout/vList3"/>
    <dgm:cxn modelId="{43FA807D-535A-4922-8A70-7B9FFD79FE10}" type="presParOf" srcId="{D72FC0BB-2C35-4CE2-9378-88A26EEBCD48}" destId="{79545090-EF85-4690-8898-7FC2C4DDC172}" srcOrd="0" destOrd="0" presId="urn:microsoft.com/office/officeart/2005/8/layout/vList3"/>
    <dgm:cxn modelId="{526823A9-34FD-4ECF-ABD2-58AA78DDE31C}" type="presParOf" srcId="{D72FC0BB-2C35-4CE2-9378-88A26EEBCD48}" destId="{D9C34340-C2C5-4C4C-AF44-4BD0BC01F96E}" srcOrd="1" destOrd="0" presId="urn:microsoft.com/office/officeart/2005/8/layout/vList3"/>
    <dgm:cxn modelId="{ABAD81EE-EEA5-48B7-81B3-68A53701406C}" type="presParOf" srcId="{734EE9E9-6538-4218-AD8B-238CBF9A0C7B}" destId="{1549E047-64E1-4379-8C0B-D31DA4F74559}" srcOrd="3" destOrd="0" presId="urn:microsoft.com/office/officeart/2005/8/layout/vList3"/>
    <dgm:cxn modelId="{EF2D320E-65E3-43F8-A17F-8F62DFB17C81}" type="presParOf" srcId="{734EE9E9-6538-4218-AD8B-238CBF9A0C7B}" destId="{A89F9462-541B-41D6-9F47-64F5BCCBAE20}" srcOrd="4" destOrd="0" presId="urn:microsoft.com/office/officeart/2005/8/layout/vList3"/>
    <dgm:cxn modelId="{7CE72940-A6AF-4836-B049-2AEFFEB1BEA6}" type="presParOf" srcId="{A89F9462-541B-41D6-9F47-64F5BCCBAE20}" destId="{0CD49195-AE19-4B5F-BDD9-567D03EAA5D1}" srcOrd="0" destOrd="0" presId="urn:microsoft.com/office/officeart/2005/8/layout/vList3"/>
    <dgm:cxn modelId="{07B03821-E1A2-4FD0-B3B9-382EFF090B90}" type="presParOf" srcId="{A89F9462-541B-41D6-9F47-64F5BCCBAE20}" destId="{D73BF51C-8C28-4550-AB01-501A59565029}"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42E2F7-3F99-4CFA-90F9-9F4D339BC9D8}">
      <dsp:nvSpPr>
        <dsp:cNvPr id="0" name=""/>
        <dsp:cNvSpPr/>
      </dsp:nvSpPr>
      <dsp:spPr>
        <a:xfrm rot="10800000">
          <a:off x="1857743" y="528"/>
          <a:ext cx="6772129" cy="607924"/>
        </a:xfrm>
        <a:prstGeom prst="homePlate">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8078" tIns="102870" rIns="192024" bIns="102870" numCol="1" spcCol="1270" anchor="ctr" anchorCtr="0">
          <a:noAutofit/>
        </a:bodyPr>
        <a:lstStyle/>
        <a:p>
          <a:pPr lvl="0" algn="l" defTabSz="1200150">
            <a:lnSpc>
              <a:spcPct val="90000"/>
            </a:lnSpc>
            <a:spcBef>
              <a:spcPct val="0"/>
            </a:spcBef>
            <a:spcAft>
              <a:spcPct val="35000"/>
            </a:spcAft>
          </a:pPr>
          <a:r>
            <a:rPr lang="en-US" altLang="zh-CN" sz="2700" kern="1200" dirty="0" smtClean="0"/>
            <a:t>	</a:t>
          </a:r>
          <a:r>
            <a:rPr lang="zh-CN" altLang="en-US" sz="2700" kern="1200" dirty="0" smtClean="0"/>
            <a:t>数据</a:t>
          </a:r>
          <a:r>
            <a:rPr lang="en-US" altLang="zh-CN" sz="2700" kern="1200" dirty="0" smtClean="0"/>
            <a:t>-</a:t>
          </a:r>
          <a:r>
            <a:rPr lang="zh-CN" altLang="en-US" sz="2700" kern="1200" dirty="0" smtClean="0"/>
            <a:t>什么是数据</a:t>
          </a:r>
          <a:r>
            <a:rPr lang="en-US" altLang="zh-CN" sz="2700" kern="1200" dirty="0" smtClean="0"/>
            <a:t>,</a:t>
          </a:r>
          <a:r>
            <a:rPr lang="zh-CN" altLang="en-US" sz="2700" kern="1200" dirty="0" smtClean="0"/>
            <a:t>做什么事情？</a:t>
          </a:r>
          <a:endParaRPr lang="zh-CN" altLang="en-US" sz="2700" kern="1200" dirty="0"/>
        </a:p>
      </dsp:txBody>
      <dsp:txXfrm rot="10800000">
        <a:off x="2009724" y="528"/>
        <a:ext cx="6620148" cy="607924"/>
      </dsp:txXfrm>
    </dsp:sp>
    <dsp:sp modelId="{80C9B155-A9BD-4EED-BADC-A798D365F251}">
      <dsp:nvSpPr>
        <dsp:cNvPr id="0" name=""/>
        <dsp:cNvSpPr/>
      </dsp:nvSpPr>
      <dsp:spPr>
        <a:xfrm>
          <a:off x="1553780" y="528"/>
          <a:ext cx="607924" cy="60792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038CDFD-9235-444E-BA01-146352F0AB0D}">
      <dsp:nvSpPr>
        <dsp:cNvPr id="0" name=""/>
        <dsp:cNvSpPr/>
      </dsp:nvSpPr>
      <dsp:spPr>
        <a:xfrm rot="10800000">
          <a:off x="1857743" y="760434"/>
          <a:ext cx="6772129" cy="607924"/>
        </a:xfrm>
        <a:prstGeom prst="homePlate">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8078" tIns="102870" rIns="192024" bIns="102870" numCol="1" spcCol="1270" anchor="ctr" anchorCtr="0">
          <a:noAutofit/>
        </a:bodyPr>
        <a:lstStyle/>
        <a:p>
          <a:pPr lvl="0" algn="l" defTabSz="1200150">
            <a:lnSpc>
              <a:spcPct val="90000"/>
            </a:lnSpc>
            <a:spcBef>
              <a:spcPct val="0"/>
            </a:spcBef>
            <a:spcAft>
              <a:spcPct val="35000"/>
            </a:spcAft>
          </a:pPr>
          <a:r>
            <a:rPr lang="en-US" altLang="zh-CN" sz="2700" kern="1200" dirty="0" smtClean="0"/>
            <a:t>	</a:t>
          </a:r>
          <a:r>
            <a:rPr lang="zh-CN" altLang="en-US" sz="2700" kern="1200" dirty="0" smtClean="0"/>
            <a:t>来源</a:t>
          </a:r>
          <a:r>
            <a:rPr lang="en-US" altLang="zh-CN" sz="2700" kern="1200" dirty="0" smtClean="0"/>
            <a:t>-</a:t>
          </a:r>
          <a:r>
            <a:rPr lang="zh-CN" altLang="en-US" sz="2700" kern="1200" dirty="0" smtClean="0"/>
            <a:t>哪里能找到数据？</a:t>
          </a:r>
          <a:endParaRPr lang="zh-CN" altLang="en-US" sz="2700" kern="1200" dirty="0"/>
        </a:p>
      </dsp:txBody>
      <dsp:txXfrm rot="10800000">
        <a:off x="2009724" y="760434"/>
        <a:ext cx="6620148" cy="607924"/>
      </dsp:txXfrm>
    </dsp:sp>
    <dsp:sp modelId="{AD1F7679-5B19-495C-B306-6609E6895E42}">
      <dsp:nvSpPr>
        <dsp:cNvPr id="0" name=""/>
        <dsp:cNvSpPr/>
      </dsp:nvSpPr>
      <dsp:spPr>
        <a:xfrm>
          <a:off x="1553780" y="760434"/>
          <a:ext cx="607924" cy="607924"/>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33000" r="-33000"/>
          </a:stretch>
        </a:blip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0D9860F-3229-4292-A131-F6282B700F93}">
      <dsp:nvSpPr>
        <dsp:cNvPr id="0" name=""/>
        <dsp:cNvSpPr/>
      </dsp:nvSpPr>
      <dsp:spPr>
        <a:xfrm rot="10800000">
          <a:off x="1857743" y="1520339"/>
          <a:ext cx="6772129" cy="607924"/>
        </a:xfrm>
        <a:prstGeom prst="homePlate">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8078" tIns="102870" rIns="192024" bIns="102870" numCol="1" spcCol="1270" anchor="ctr" anchorCtr="0">
          <a:noAutofit/>
        </a:bodyPr>
        <a:lstStyle/>
        <a:p>
          <a:pPr lvl="0" algn="l" defTabSz="1200150">
            <a:lnSpc>
              <a:spcPct val="90000"/>
            </a:lnSpc>
            <a:spcBef>
              <a:spcPct val="0"/>
            </a:spcBef>
            <a:spcAft>
              <a:spcPct val="35000"/>
            </a:spcAft>
          </a:pPr>
          <a:r>
            <a:rPr lang="en-US" altLang="zh-CN" sz="2700" kern="1200" dirty="0" smtClean="0"/>
            <a:t>	</a:t>
          </a:r>
          <a:r>
            <a:rPr lang="zh-CN" altLang="en-US" sz="2700" kern="1200" dirty="0" smtClean="0"/>
            <a:t>关系</a:t>
          </a:r>
          <a:r>
            <a:rPr lang="en-US" altLang="zh-CN" sz="2700" kern="1200" dirty="0" smtClean="0"/>
            <a:t>-</a:t>
          </a:r>
          <a:r>
            <a:rPr lang="zh-CN" altLang="en-US" sz="2700" kern="1200" dirty="0" smtClean="0"/>
            <a:t>数据分析与其他课的关系？</a:t>
          </a:r>
          <a:endParaRPr lang="zh-CN" altLang="en-US" sz="2700" kern="1200" dirty="0"/>
        </a:p>
      </dsp:txBody>
      <dsp:txXfrm rot="10800000">
        <a:off x="2009724" y="1520339"/>
        <a:ext cx="6620148" cy="607924"/>
      </dsp:txXfrm>
    </dsp:sp>
    <dsp:sp modelId="{090634A0-EA26-4098-85D3-6D587664715B}">
      <dsp:nvSpPr>
        <dsp:cNvPr id="0" name=""/>
        <dsp:cNvSpPr/>
      </dsp:nvSpPr>
      <dsp:spPr>
        <a:xfrm>
          <a:off x="1553780" y="1520339"/>
          <a:ext cx="607924" cy="607924"/>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CF5D43C-FC5A-4434-9ED6-8B39FC552358}">
      <dsp:nvSpPr>
        <dsp:cNvPr id="0" name=""/>
        <dsp:cNvSpPr/>
      </dsp:nvSpPr>
      <dsp:spPr>
        <a:xfrm rot="10800000">
          <a:off x="1857743" y="2280244"/>
          <a:ext cx="6772129" cy="607924"/>
        </a:xfrm>
        <a:prstGeom prst="homePlate">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8078" tIns="102870" rIns="192024" bIns="102870" numCol="1" spcCol="1270" anchor="ctr" anchorCtr="0">
          <a:noAutofit/>
        </a:bodyPr>
        <a:lstStyle/>
        <a:p>
          <a:pPr lvl="0" algn="l" defTabSz="1200150">
            <a:lnSpc>
              <a:spcPct val="90000"/>
            </a:lnSpc>
            <a:spcBef>
              <a:spcPct val="0"/>
            </a:spcBef>
            <a:spcAft>
              <a:spcPct val="35000"/>
            </a:spcAft>
          </a:pPr>
          <a:r>
            <a:rPr lang="en-US" altLang="zh-CN" sz="2700" kern="1200" dirty="0" smtClean="0"/>
            <a:t>	</a:t>
          </a:r>
          <a:r>
            <a:rPr lang="zh-CN" altLang="en-US" sz="2700" kern="1200" dirty="0" smtClean="0"/>
            <a:t>工具</a:t>
          </a:r>
          <a:r>
            <a:rPr lang="en-US" altLang="zh-CN" sz="2700" kern="1200" dirty="0" smtClean="0"/>
            <a:t>-</a:t>
          </a:r>
          <a:r>
            <a:rPr lang="zh-CN" altLang="en-US" sz="2700" kern="1200" dirty="0" smtClean="0"/>
            <a:t>用什么分析？</a:t>
          </a:r>
          <a:endParaRPr lang="zh-CN" altLang="en-US" sz="2700" kern="1200" dirty="0"/>
        </a:p>
      </dsp:txBody>
      <dsp:txXfrm rot="10800000">
        <a:off x="2009724" y="2280244"/>
        <a:ext cx="6620148" cy="607924"/>
      </dsp:txXfrm>
    </dsp:sp>
    <dsp:sp modelId="{DB6DA7D4-BA25-41EE-A95F-ABEE4CFD48F1}">
      <dsp:nvSpPr>
        <dsp:cNvPr id="0" name=""/>
        <dsp:cNvSpPr/>
      </dsp:nvSpPr>
      <dsp:spPr>
        <a:xfrm>
          <a:off x="1553780" y="2280244"/>
          <a:ext cx="607924" cy="607924"/>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33000" r="-33000"/>
          </a:stretch>
        </a:blip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AACF5A-FE6A-48A3-9C3C-A9D2EA2C765E}">
      <dsp:nvSpPr>
        <dsp:cNvPr id="0" name=""/>
        <dsp:cNvSpPr/>
      </dsp:nvSpPr>
      <dsp:spPr>
        <a:xfrm>
          <a:off x="1551941" y="1564349"/>
          <a:ext cx="1189860" cy="1189860"/>
        </a:xfrm>
        <a:prstGeom prst="ellipse">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zh-CN" altLang="en-US" sz="2700" kern="1200" dirty="0" smtClean="0"/>
            <a:t>数据分析</a:t>
          </a:r>
          <a:endParaRPr lang="zh-CN" altLang="en-US" sz="2700" kern="1200" dirty="0"/>
        </a:p>
      </dsp:txBody>
      <dsp:txXfrm>
        <a:off x="1726192" y="1738600"/>
        <a:ext cx="841358" cy="841358"/>
      </dsp:txXfrm>
    </dsp:sp>
    <dsp:sp modelId="{D7D58D0F-016D-417E-940F-25D156C25E17}">
      <dsp:nvSpPr>
        <dsp:cNvPr id="0" name=""/>
        <dsp:cNvSpPr/>
      </dsp:nvSpPr>
      <dsp:spPr>
        <a:xfrm rot="16200000">
          <a:off x="1967300" y="1359837"/>
          <a:ext cx="359143" cy="49880"/>
        </a:xfrm>
        <a:custGeom>
          <a:avLst/>
          <a:gdLst/>
          <a:ahLst/>
          <a:cxnLst/>
          <a:rect l="0" t="0" r="0" b="0"/>
          <a:pathLst>
            <a:path>
              <a:moveTo>
                <a:pt x="0" y="24940"/>
              </a:moveTo>
              <a:lnTo>
                <a:pt x="359143" y="2494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137893" y="1375798"/>
        <a:ext cx="17957" cy="17957"/>
      </dsp:txXfrm>
    </dsp:sp>
    <dsp:sp modelId="{0E3A81D1-A8BF-4125-96DA-4828BA83CD0A}">
      <dsp:nvSpPr>
        <dsp:cNvPr id="0" name=""/>
        <dsp:cNvSpPr/>
      </dsp:nvSpPr>
      <dsp:spPr>
        <a:xfrm>
          <a:off x="1551941" y="15345"/>
          <a:ext cx="1189860" cy="1189860"/>
        </a:xfrm>
        <a:prstGeom prst="ellipse">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zh-CN" altLang="en-US" sz="2700" kern="1200" dirty="0" smtClean="0"/>
            <a:t>流程管理</a:t>
          </a:r>
          <a:endParaRPr lang="zh-CN" altLang="en-US" sz="2700" kern="1200" dirty="0"/>
        </a:p>
      </dsp:txBody>
      <dsp:txXfrm>
        <a:off x="1726192" y="189596"/>
        <a:ext cx="841358" cy="841358"/>
      </dsp:txXfrm>
    </dsp:sp>
    <dsp:sp modelId="{0392C608-4B6E-4C38-B4BB-97E4A757F20D}">
      <dsp:nvSpPr>
        <dsp:cNvPr id="0" name=""/>
        <dsp:cNvSpPr/>
      </dsp:nvSpPr>
      <dsp:spPr>
        <a:xfrm rot="20520000">
          <a:off x="2703895" y="1895004"/>
          <a:ext cx="359143" cy="49880"/>
        </a:xfrm>
        <a:custGeom>
          <a:avLst/>
          <a:gdLst/>
          <a:ahLst/>
          <a:cxnLst/>
          <a:rect l="0" t="0" r="0" b="0"/>
          <a:pathLst>
            <a:path>
              <a:moveTo>
                <a:pt x="0" y="24940"/>
              </a:moveTo>
              <a:lnTo>
                <a:pt x="359143" y="2494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874488" y="1910966"/>
        <a:ext cx="17957" cy="17957"/>
      </dsp:txXfrm>
    </dsp:sp>
    <dsp:sp modelId="{18CD325A-0B59-432A-9A81-7A5EA78982A0}">
      <dsp:nvSpPr>
        <dsp:cNvPr id="0" name=""/>
        <dsp:cNvSpPr/>
      </dsp:nvSpPr>
      <dsp:spPr>
        <a:xfrm>
          <a:off x="3025131" y="1085680"/>
          <a:ext cx="1189860" cy="1189860"/>
        </a:xfrm>
        <a:prstGeom prst="ellipse">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zh-CN" altLang="en-US" sz="2700" kern="1200" dirty="0" smtClean="0"/>
            <a:t>商务决策</a:t>
          </a:r>
          <a:endParaRPr lang="zh-CN" altLang="en-US" sz="2700" kern="1200" dirty="0"/>
        </a:p>
      </dsp:txBody>
      <dsp:txXfrm>
        <a:off x="3199382" y="1259931"/>
        <a:ext cx="841358" cy="841358"/>
      </dsp:txXfrm>
    </dsp:sp>
    <dsp:sp modelId="{E703FE07-4890-45D7-ADF7-71DFAAB81A70}">
      <dsp:nvSpPr>
        <dsp:cNvPr id="0" name=""/>
        <dsp:cNvSpPr/>
      </dsp:nvSpPr>
      <dsp:spPr>
        <a:xfrm rot="3240000">
          <a:off x="2422541" y="2760923"/>
          <a:ext cx="359143" cy="49880"/>
        </a:xfrm>
        <a:custGeom>
          <a:avLst/>
          <a:gdLst/>
          <a:ahLst/>
          <a:cxnLst/>
          <a:rect l="0" t="0" r="0" b="0"/>
          <a:pathLst>
            <a:path>
              <a:moveTo>
                <a:pt x="0" y="24940"/>
              </a:moveTo>
              <a:lnTo>
                <a:pt x="359143" y="2494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593134" y="2776885"/>
        <a:ext cx="17957" cy="17957"/>
      </dsp:txXfrm>
    </dsp:sp>
    <dsp:sp modelId="{DBF3D9F6-6EF3-4ED0-BD0F-B5ECB2C0508B}">
      <dsp:nvSpPr>
        <dsp:cNvPr id="0" name=""/>
        <dsp:cNvSpPr/>
      </dsp:nvSpPr>
      <dsp:spPr>
        <a:xfrm>
          <a:off x="2462423" y="2817519"/>
          <a:ext cx="1189860" cy="1189860"/>
        </a:xfrm>
        <a:prstGeom prst="ellipse">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zh-CN" altLang="en-US" sz="2700" kern="1200" dirty="0" smtClean="0"/>
            <a:t>交通导航</a:t>
          </a:r>
          <a:endParaRPr lang="zh-CN" altLang="en-US" sz="2700" kern="1200" dirty="0"/>
        </a:p>
      </dsp:txBody>
      <dsp:txXfrm>
        <a:off x="2636674" y="2991770"/>
        <a:ext cx="841358" cy="841358"/>
      </dsp:txXfrm>
    </dsp:sp>
    <dsp:sp modelId="{757537C4-2D3F-4266-8521-77564B33C5BA}">
      <dsp:nvSpPr>
        <dsp:cNvPr id="0" name=""/>
        <dsp:cNvSpPr/>
      </dsp:nvSpPr>
      <dsp:spPr>
        <a:xfrm rot="7560000">
          <a:off x="1512059" y="2760923"/>
          <a:ext cx="359143" cy="49880"/>
        </a:xfrm>
        <a:custGeom>
          <a:avLst/>
          <a:gdLst/>
          <a:ahLst/>
          <a:cxnLst/>
          <a:rect l="0" t="0" r="0" b="0"/>
          <a:pathLst>
            <a:path>
              <a:moveTo>
                <a:pt x="0" y="24940"/>
              </a:moveTo>
              <a:lnTo>
                <a:pt x="359143" y="2494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rot="10800000">
        <a:off x="1682652" y="2776885"/>
        <a:ext cx="17957" cy="17957"/>
      </dsp:txXfrm>
    </dsp:sp>
    <dsp:sp modelId="{A37D3A5F-76CE-4994-8F66-F34059844C70}">
      <dsp:nvSpPr>
        <dsp:cNvPr id="0" name=""/>
        <dsp:cNvSpPr/>
      </dsp:nvSpPr>
      <dsp:spPr>
        <a:xfrm>
          <a:off x="641460" y="2817519"/>
          <a:ext cx="1189860" cy="1189860"/>
        </a:xfrm>
        <a:prstGeom prst="ellipse">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zh-CN" altLang="en-US" sz="2700" kern="1200" dirty="0" smtClean="0"/>
            <a:t>网络管理</a:t>
          </a:r>
          <a:endParaRPr lang="zh-CN" altLang="en-US" sz="2700" kern="1200" dirty="0"/>
        </a:p>
      </dsp:txBody>
      <dsp:txXfrm>
        <a:off x="815711" y="2991770"/>
        <a:ext cx="841358" cy="841358"/>
      </dsp:txXfrm>
    </dsp:sp>
    <dsp:sp modelId="{C6E4A0AE-80C4-4919-A60F-3256AB14C023}">
      <dsp:nvSpPr>
        <dsp:cNvPr id="0" name=""/>
        <dsp:cNvSpPr/>
      </dsp:nvSpPr>
      <dsp:spPr>
        <a:xfrm rot="11880000">
          <a:off x="1230705" y="1895004"/>
          <a:ext cx="359143" cy="49880"/>
        </a:xfrm>
        <a:custGeom>
          <a:avLst/>
          <a:gdLst/>
          <a:ahLst/>
          <a:cxnLst/>
          <a:rect l="0" t="0" r="0" b="0"/>
          <a:pathLst>
            <a:path>
              <a:moveTo>
                <a:pt x="0" y="24940"/>
              </a:moveTo>
              <a:lnTo>
                <a:pt x="359143" y="2494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rot="10800000">
        <a:off x="1401298" y="1910966"/>
        <a:ext cx="17957" cy="17957"/>
      </dsp:txXfrm>
    </dsp:sp>
    <dsp:sp modelId="{3AB673D4-3897-4F40-9773-827EDCF8549E}">
      <dsp:nvSpPr>
        <dsp:cNvPr id="0" name=""/>
        <dsp:cNvSpPr/>
      </dsp:nvSpPr>
      <dsp:spPr>
        <a:xfrm>
          <a:off x="78751" y="1085680"/>
          <a:ext cx="1189860" cy="1189860"/>
        </a:xfrm>
        <a:prstGeom prst="ellipse">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zh-CN" altLang="en-US" sz="2700" kern="1200" dirty="0" smtClean="0"/>
            <a:t>系统开发</a:t>
          </a:r>
          <a:endParaRPr lang="zh-CN" altLang="en-US" sz="2700" kern="1200" dirty="0"/>
        </a:p>
      </dsp:txBody>
      <dsp:txXfrm>
        <a:off x="253002" y="1259931"/>
        <a:ext cx="841358" cy="8413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AACF5A-FE6A-48A3-9C3C-A9D2EA2C765E}">
      <dsp:nvSpPr>
        <dsp:cNvPr id="0" name=""/>
        <dsp:cNvSpPr/>
      </dsp:nvSpPr>
      <dsp:spPr>
        <a:xfrm>
          <a:off x="1551941" y="1564349"/>
          <a:ext cx="1189860" cy="1189860"/>
        </a:xfrm>
        <a:prstGeom prst="ellipse">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zh-CN" altLang="en-US" sz="2700" kern="1200" dirty="0" smtClean="0"/>
            <a:t>数据分析</a:t>
          </a:r>
          <a:endParaRPr lang="zh-CN" altLang="en-US" sz="2700" kern="1200" dirty="0"/>
        </a:p>
      </dsp:txBody>
      <dsp:txXfrm>
        <a:off x="1726192" y="1738600"/>
        <a:ext cx="841358" cy="841358"/>
      </dsp:txXfrm>
    </dsp:sp>
    <dsp:sp modelId="{D7D58D0F-016D-417E-940F-25D156C25E17}">
      <dsp:nvSpPr>
        <dsp:cNvPr id="0" name=""/>
        <dsp:cNvSpPr/>
      </dsp:nvSpPr>
      <dsp:spPr>
        <a:xfrm rot="16246721">
          <a:off x="1970186" y="1352164"/>
          <a:ext cx="374633" cy="49880"/>
        </a:xfrm>
        <a:custGeom>
          <a:avLst/>
          <a:gdLst/>
          <a:ahLst/>
          <a:cxnLst/>
          <a:rect l="0" t="0" r="0" b="0"/>
          <a:pathLst>
            <a:path>
              <a:moveTo>
                <a:pt x="0" y="24940"/>
              </a:moveTo>
              <a:lnTo>
                <a:pt x="374633" y="24940"/>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148136" y="1367738"/>
        <a:ext cx="18731" cy="18731"/>
      </dsp:txXfrm>
    </dsp:sp>
    <dsp:sp modelId="{0E3A81D1-A8BF-4125-96DA-4828BA83CD0A}">
      <dsp:nvSpPr>
        <dsp:cNvPr id="0" name=""/>
        <dsp:cNvSpPr/>
      </dsp:nvSpPr>
      <dsp:spPr>
        <a:xfrm>
          <a:off x="1573203" y="0"/>
          <a:ext cx="1189860" cy="1189860"/>
        </a:xfrm>
        <a:prstGeom prst="ellipse">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zh-CN" altLang="en-US" sz="2700" kern="1200" dirty="0" smtClean="0"/>
            <a:t>人工智能</a:t>
          </a:r>
          <a:endParaRPr lang="zh-CN" altLang="en-US" sz="2700" kern="1200" dirty="0"/>
        </a:p>
      </dsp:txBody>
      <dsp:txXfrm>
        <a:off x="1747454" y="174251"/>
        <a:ext cx="841358" cy="841358"/>
      </dsp:txXfrm>
    </dsp:sp>
    <dsp:sp modelId="{0392C608-4B6E-4C38-B4BB-97E4A757F20D}">
      <dsp:nvSpPr>
        <dsp:cNvPr id="0" name=""/>
        <dsp:cNvSpPr/>
      </dsp:nvSpPr>
      <dsp:spPr>
        <a:xfrm rot="20520000">
          <a:off x="2703895" y="1895004"/>
          <a:ext cx="359143" cy="49880"/>
        </a:xfrm>
        <a:custGeom>
          <a:avLst/>
          <a:gdLst/>
          <a:ahLst/>
          <a:cxnLst/>
          <a:rect l="0" t="0" r="0" b="0"/>
          <a:pathLst>
            <a:path>
              <a:moveTo>
                <a:pt x="0" y="24940"/>
              </a:moveTo>
              <a:lnTo>
                <a:pt x="359143" y="24940"/>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874488" y="1910966"/>
        <a:ext cx="17957" cy="17957"/>
      </dsp:txXfrm>
    </dsp:sp>
    <dsp:sp modelId="{18CD325A-0B59-432A-9A81-7A5EA78982A0}">
      <dsp:nvSpPr>
        <dsp:cNvPr id="0" name=""/>
        <dsp:cNvSpPr/>
      </dsp:nvSpPr>
      <dsp:spPr>
        <a:xfrm>
          <a:off x="3025131" y="1085680"/>
          <a:ext cx="1189860" cy="1189860"/>
        </a:xfrm>
        <a:prstGeom prst="ellipse">
          <a:avLst/>
        </a:prstGeom>
        <a:solidFill>
          <a:schemeClr val="accent5">
            <a:hueOff val="531780"/>
            <a:satOff val="-5973"/>
            <a:lumOff val="-127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zh-CN" altLang="en-US" sz="2700" kern="1200" dirty="0" smtClean="0"/>
            <a:t>决策支持</a:t>
          </a:r>
          <a:endParaRPr lang="zh-CN" altLang="en-US" sz="2700" kern="1200" dirty="0"/>
        </a:p>
      </dsp:txBody>
      <dsp:txXfrm>
        <a:off x="3199382" y="1259931"/>
        <a:ext cx="841358" cy="841358"/>
      </dsp:txXfrm>
    </dsp:sp>
    <dsp:sp modelId="{E703FE07-4890-45D7-ADF7-71DFAAB81A70}">
      <dsp:nvSpPr>
        <dsp:cNvPr id="0" name=""/>
        <dsp:cNvSpPr/>
      </dsp:nvSpPr>
      <dsp:spPr>
        <a:xfrm rot="3240000">
          <a:off x="2422541" y="2760923"/>
          <a:ext cx="359143" cy="49880"/>
        </a:xfrm>
        <a:custGeom>
          <a:avLst/>
          <a:gdLst/>
          <a:ahLst/>
          <a:cxnLst/>
          <a:rect l="0" t="0" r="0" b="0"/>
          <a:pathLst>
            <a:path>
              <a:moveTo>
                <a:pt x="0" y="24940"/>
              </a:moveTo>
              <a:lnTo>
                <a:pt x="359143" y="24940"/>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593134" y="2776885"/>
        <a:ext cx="17957" cy="17957"/>
      </dsp:txXfrm>
    </dsp:sp>
    <dsp:sp modelId="{DBF3D9F6-6EF3-4ED0-BD0F-B5ECB2C0508B}">
      <dsp:nvSpPr>
        <dsp:cNvPr id="0" name=""/>
        <dsp:cNvSpPr/>
      </dsp:nvSpPr>
      <dsp:spPr>
        <a:xfrm>
          <a:off x="2462423" y="2817519"/>
          <a:ext cx="1189860" cy="1189860"/>
        </a:xfrm>
        <a:prstGeom prst="ellipse">
          <a:avLst/>
        </a:prstGeom>
        <a:solidFill>
          <a:schemeClr val="accent5">
            <a:hueOff val="1063560"/>
            <a:satOff val="-11946"/>
            <a:lumOff val="-254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zh-CN" altLang="en-US" sz="2700" kern="1200" dirty="0" smtClean="0"/>
            <a:t>模式识别</a:t>
          </a:r>
          <a:endParaRPr lang="zh-CN" altLang="en-US" sz="2700" kern="1200" dirty="0"/>
        </a:p>
      </dsp:txBody>
      <dsp:txXfrm>
        <a:off x="2636674" y="2991770"/>
        <a:ext cx="841358" cy="841358"/>
      </dsp:txXfrm>
    </dsp:sp>
    <dsp:sp modelId="{757537C4-2D3F-4266-8521-77564B33C5BA}">
      <dsp:nvSpPr>
        <dsp:cNvPr id="0" name=""/>
        <dsp:cNvSpPr/>
      </dsp:nvSpPr>
      <dsp:spPr>
        <a:xfrm rot="7560000">
          <a:off x="1512059" y="2760923"/>
          <a:ext cx="359143" cy="49880"/>
        </a:xfrm>
        <a:custGeom>
          <a:avLst/>
          <a:gdLst/>
          <a:ahLst/>
          <a:cxnLst/>
          <a:rect l="0" t="0" r="0" b="0"/>
          <a:pathLst>
            <a:path>
              <a:moveTo>
                <a:pt x="0" y="24940"/>
              </a:moveTo>
              <a:lnTo>
                <a:pt x="359143" y="24940"/>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rot="10800000">
        <a:off x="1682652" y="2776885"/>
        <a:ext cx="17957" cy="17957"/>
      </dsp:txXfrm>
    </dsp:sp>
    <dsp:sp modelId="{A37D3A5F-76CE-4994-8F66-F34059844C70}">
      <dsp:nvSpPr>
        <dsp:cNvPr id="0" name=""/>
        <dsp:cNvSpPr/>
      </dsp:nvSpPr>
      <dsp:spPr>
        <a:xfrm>
          <a:off x="641460" y="2817519"/>
          <a:ext cx="1189860" cy="1189860"/>
        </a:xfrm>
        <a:prstGeom prst="ellipse">
          <a:avLst/>
        </a:prstGeom>
        <a:solidFill>
          <a:schemeClr val="accent5">
            <a:hueOff val="1595340"/>
            <a:satOff val="-17918"/>
            <a:lumOff val="-382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zh-CN" altLang="en-US" sz="2700" kern="1200" dirty="0" smtClean="0"/>
            <a:t>网络编程</a:t>
          </a:r>
          <a:endParaRPr lang="zh-CN" altLang="en-US" sz="2700" kern="1200" dirty="0"/>
        </a:p>
      </dsp:txBody>
      <dsp:txXfrm>
        <a:off x="815711" y="2991770"/>
        <a:ext cx="841358" cy="841358"/>
      </dsp:txXfrm>
    </dsp:sp>
    <dsp:sp modelId="{C6E4A0AE-80C4-4919-A60F-3256AB14C023}">
      <dsp:nvSpPr>
        <dsp:cNvPr id="0" name=""/>
        <dsp:cNvSpPr/>
      </dsp:nvSpPr>
      <dsp:spPr>
        <a:xfrm rot="11880000">
          <a:off x="1230705" y="1895004"/>
          <a:ext cx="359143" cy="49880"/>
        </a:xfrm>
        <a:custGeom>
          <a:avLst/>
          <a:gdLst/>
          <a:ahLst/>
          <a:cxnLst/>
          <a:rect l="0" t="0" r="0" b="0"/>
          <a:pathLst>
            <a:path>
              <a:moveTo>
                <a:pt x="0" y="24940"/>
              </a:moveTo>
              <a:lnTo>
                <a:pt x="359143" y="24940"/>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rot="10800000">
        <a:off x="1401298" y="1910966"/>
        <a:ext cx="17957" cy="17957"/>
      </dsp:txXfrm>
    </dsp:sp>
    <dsp:sp modelId="{3AB673D4-3897-4F40-9773-827EDCF8549E}">
      <dsp:nvSpPr>
        <dsp:cNvPr id="0" name=""/>
        <dsp:cNvSpPr/>
      </dsp:nvSpPr>
      <dsp:spPr>
        <a:xfrm>
          <a:off x="78751" y="1085680"/>
          <a:ext cx="1189860" cy="1189860"/>
        </a:xfrm>
        <a:prstGeom prst="ellipse">
          <a:avLst/>
        </a:prstGeom>
        <a:solidFill>
          <a:schemeClr val="accent5">
            <a:hueOff val="2127120"/>
            <a:satOff val="-23891"/>
            <a:lumOff val="-50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zh-CN" altLang="en-US" sz="2700" kern="1200" dirty="0" smtClean="0"/>
            <a:t>知识发现</a:t>
          </a:r>
          <a:endParaRPr lang="zh-CN" altLang="en-US" sz="2700" kern="1200" dirty="0"/>
        </a:p>
      </dsp:txBody>
      <dsp:txXfrm>
        <a:off x="253002" y="1259931"/>
        <a:ext cx="841358" cy="8413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94A06-5B1B-4C2C-8DF5-F87F2DFDC758}">
      <dsp:nvSpPr>
        <dsp:cNvPr id="0" name=""/>
        <dsp:cNvSpPr/>
      </dsp:nvSpPr>
      <dsp:spPr>
        <a:xfrm>
          <a:off x="1499857" y="0"/>
          <a:ext cx="1499857" cy="908069"/>
        </a:xfrm>
        <a:prstGeom prst="trapezoid">
          <a:avLst>
            <a:gd name="adj" fmla="val 82585"/>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kern="1200" dirty="0" smtClean="0"/>
            <a:t>大数据</a:t>
          </a:r>
          <a:endParaRPr lang="zh-CN" altLang="en-US" sz="1800" kern="1200" dirty="0"/>
        </a:p>
      </dsp:txBody>
      <dsp:txXfrm>
        <a:off x="1499857" y="0"/>
        <a:ext cx="1499857" cy="908069"/>
      </dsp:txXfrm>
    </dsp:sp>
    <dsp:sp modelId="{9D369877-1186-42FA-8C9F-712DEE609E5E}">
      <dsp:nvSpPr>
        <dsp:cNvPr id="0" name=""/>
        <dsp:cNvSpPr/>
      </dsp:nvSpPr>
      <dsp:spPr>
        <a:xfrm>
          <a:off x="749928" y="908069"/>
          <a:ext cx="2999714" cy="908069"/>
        </a:xfrm>
        <a:prstGeom prst="trapezoid">
          <a:avLst>
            <a:gd name="adj" fmla="val 82585"/>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模型分析</a:t>
          </a:r>
          <a:endParaRPr lang="zh-CN" altLang="en-US" sz="2000" kern="1200" dirty="0"/>
        </a:p>
      </dsp:txBody>
      <dsp:txXfrm>
        <a:off x="1274878" y="908069"/>
        <a:ext cx="1949814" cy="908069"/>
      </dsp:txXfrm>
    </dsp:sp>
    <dsp:sp modelId="{DC16DF21-5864-4E00-9494-DFBD9865EA8F}">
      <dsp:nvSpPr>
        <dsp:cNvPr id="0" name=""/>
        <dsp:cNvSpPr/>
      </dsp:nvSpPr>
      <dsp:spPr>
        <a:xfrm>
          <a:off x="0" y="1816138"/>
          <a:ext cx="4499572" cy="908069"/>
        </a:xfrm>
        <a:prstGeom prst="trapezoid">
          <a:avLst>
            <a:gd name="adj" fmla="val 82585"/>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smtClean="0"/>
            <a:t>统计分析</a:t>
          </a:r>
          <a:endParaRPr lang="zh-CN" altLang="en-US" sz="2400" kern="1200" dirty="0"/>
        </a:p>
      </dsp:txBody>
      <dsp:txXfrm>
        <a:off x="787425" y="1816138"/>
        <a:ext cx="2924721" cy="90806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3C364B-6F64-45F3-A9F0-8395EDD4D150}">
      <dsp:nvSpPr>
        <dsp:cNvPr id="0" name=""/>
        <dsp:cNvSpPr/>
      </dsp:nvSpPr>
      <dsp:spPr>
        <a:xfrm>
          <a:off x="3730171" y="769366"/>
          <a:ext cx="1690461" cy="322724"/>
        </a:xfrm>
        <a:custGeom>
          <a:avLst/>
          <a:gdLst/>
          <a:ahLst/>
          <a:cxnLst/>
          <a:rect l="0" t="0" r="0" b="0"/>
          <a:pathLst>
            <a:path>
              <a:moveTo>
                <a:pt x="0" y="0"/>
              </a:moveTo>
              <a:lnTo>
                <a:pt x="0" y="161362"/>
              </a:lnTo>
              <a:lnTo>
                <a:pt x="1690461" y="161362"/>
              </a:lnTo>
              <a:lnTo>
                <a:pt x="1690461" y="322724"/>
              </a:lnTo>
            </a:path>
          </a:pathLst>
        </a:custGeom>
        <a:noFill/>
        <a:ln w="15875" cap="flat" cmpd="sng" algn="ctr">
          <a:solidFill>
            <a:schemeClr val="dk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CE39C6E3-438B-47EF-A84A-CB6E38C3F4B6}">
      <dsp:nvSpPr>
        <dsp:cNvPr id="0" name=""/>
        <dsp:cNvSpPr/>
      </dsp:nvSpPr>
      <dsp:spPr>
        <a:xfrm>
          <a:off x="2089155" y="769366"/>
          <a:ext cx="1641015" cy="323699"/>
        </a:xfrm>
        <a:custGeom>
          <a:avLst/>
          <a:gdLst/>
          <a:ahLst/>
          <a:cxnLst/>
          <a:rect l="0" t="0" r="0" b="0"/>
          <a:pathLst>
            <a:path>
              <a:moveTo>
                <a:pt x="1641015" y="0"/>
              </a:moveTo>
              <a:lnTo>
                <a:pt x="1641015" y="162336"/>
              </a:lnTo>
              <a:lnTo>
                <a:pt x="0" y="162336"/>
              </a:lnTo>
              <a:lnTo>
                <a:pt x="0" y="323699"/>
              </a:lnTo>
            </a:path>
          </a:pathLst>
        </a:custGeom>
        <a:noFill/>
        <a:ln w="15875" cap="flat" cmpd="sng" algn="ctr">
          <a:solidFill>
            <a:schemeClr val="dk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BD554D36-5D7E-43B0-9ED4-9102D35EB36A}">
      <dsp:nvSpPr>
        <dsp:cNvPr id="0" name=""/>
        <dsp:cNvSpPr/>
      </dsp:nvSpPr>
      <dsp:spPr>
        <a:xfrm>
          <a:off x="2595963" y="974"/>
          <a:ext cx="2268415" cy="768391"/>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t>数据分析技术</a:t>
          </a:r>
          <a:endParaRPr lang="zh-CN" altLang="en-US" sz="2400" kern="1200" dirty="0"/>
        </a:p>
      </dsp:txBody>
      <dsp:txXfrm>
        <a:off x="2595963" y="974"/>
        <a:ext cx="2268415" cy="768391"/>
      </dsp:txXfrm>
    </dsp:sp>
    <dsp:sp modelId="{6D55B8C9-C8FE-45D9-B0D6-4B9186AC404F}">
      <dsp:nvSpPr>
        <dsp:cNvPr id="0" name=""/>
        <dsp:cNvSpPr/>
      </dsp:nvSpPr>
      <dsp:spPr>
        <a:xfrm>
          <a:off x="973712" y="1093065"/>
          <a:ext cx="2230886" cy="768391"/>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t>理论</a:t>
          </a:r>
          <a:endParaRPr lang="zh-CN" altLang="en-US" sz="2400" kern="1200" dirty="0"/>
        </a:p>
      </dsp:txBody>
      <dsp:txXfrm>
        <a:off x="973712" y="1093065"/>
        <a:ext cx="2230886" cy="768391"/>
      </dsp:txXfrm>
    </dsp:sp>
    <dsp:sp modelId="{FADA8E16-AC50-4973-B711-86BB27E28C5D}">
      <dsp:nvSpPr>
        <dsp:cNvPr id="0" name=""/>
        <dsp:cNvSpPr/>
      </dsp:nvSpPr>
      <dsp:spPr>
        <a:xfrm>
          <a:off x="4441725" y="1092090"/>
          <a:ext cx="1957815" cy="768391"/>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t>工具</a:t>
          </a:r>
          <a:endParaRPr lang="zh-CN" altLang="en-US" sz="2400" kern="1200" dirty="0"/>
        </a:p>
      </dsp:txBody>
      <dsp:txXfrm>
        <a:off x="4441725" y="1092090"/>
        <a:ext cx="1957815" cy="7683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94A06-5B1B-4C2C-8DF5-F87F2DFDC758}">
      <dsp:nvSpPr>
        <dsp:cNvPr id="0" name=""/>
        <dsp:cNvSpPr/>
      </dsp:nvSpPr>
      <dsp:spPr>
        <a:xfrm>
          <a:off x="1499857" y="0"/>
          <a:ext cx="1499857" cy="908069"/>
        </a:xfrm>
        <a:prstGeom prst="trapezoid">
          <a:avLst>
            <a:gd name="adj" fmla="val 82585"/>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kern="1200" dirty="0" smtClean="0"/>
            <a:t>并行计算</a:t>
          </a:r>
          <a:endParaRPr lang="zh-CN" altLang="en-US" sz="1800" kern="1200" dirty="0"/>
        </a:p>
      </dsp:txBody>
      <dsp:txXfrm>
        <a:off x="1499857" y="0"/>
        <a:ext cx="1499857" cy="908069"/>
      </dsp:txXfrm>
    </dsp:sp>
    <dsp:sp modelId="{9D369877-1186-42FA-8C9F-712DEE609E5E}">
      <dsp:nvSpPr>
        <dsp:cNvPr id="0" name=""/>
        <dsp:cNvSpPr/>
      </dsp:nvSpPr>
      <dsp:spPr>
        <a:xfrm>
          <a:off x="749928" y="908069"/>
          <a:ext cx="2999714" cy="908069"/>
        </a:xfrm>
        <a:prstGeom prst="trapezoid">
          <a:avLst>
            <a:gd name="adj" fmla="val 82585"/>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计算机软件</a:t>
          </a:r>
          <a:endParaRPr lang="zh-CN" altLang="en-US" sz="2000" kern="1200" dirty="0"/>
        </a:p>
      </dsp:txBody>
      <dsp:txXfrm>
        <a:off x="1274878" y="908069"/>
        <a:ext cx="1949814" cy="908069"/>
      </dsp:txXfrm>
    </dsp:sp>
    <dsp:sp modelId="{DC16DF21-5864-4E00-9494-DFBD9865EA8F}">
      <dsp:nvSpPr>
        <dsp:cNvPr id="0" name=""/>
        <dsp:cNvSpPr/>
      </dsp:nvSpPr>
      <dsp:spPr>
        <a:xfrm>
          <a:off x="0" y="1816138"/>
          <a:ext cx="4499572" cy="908069"/>
        </a:xfrm>
        <a:prstGeom prst="trapezoid">
          <a:avLst>
            <a:gd name="adj" fmla="val 82585"/>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smtClean="0"/>
            <a:t>手工计算</a:t>
          </a:r>
          <a:endParaRPr lang="zh-CN" altLang="en-US" sz="2400" kern="1200" dirty="0"/>
        </a:p>
      </dsp:txBody>
      <dsp:txXfrm>
        <a:off x="787425" y="1816138"/>
        <a:ext cx="2924721" cy="90806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10CF17-E176-483F-998A-05ACF434F243}">
      <dsp:nvSpPr>
        <dsp:cNvPr id="0" name=""/>
        <dsp:cNvSpPr/>
      </dsp:nvSpPr>
      <dsp:spPr>
        <a:xfrm rot="10800000">
          <a:off x="1755243" y="345"/>
          <a:ext cx="6166868" cy="807739"/>
        </a:xfrm>
        <a:prstGeom prst="homePlate">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6191" tIns="133350" rIns="248920" bIns="133350" numCol="1" spcCol="1270" anchor="ctr" anchorCtr="0">
          <a:noAutofit/>
        </a:bodyPr>
        <a:lstStyle/>
        <a:p>
          <a:pPr lvl="0" algn="ctr" defTabSz="1555750">
            <a:lnSpc>
              <a:spcPct val="90000"/>
            </a:lnSpc>
            <a:spcBef>
              <a:spcPct val="0"/>
            </a:spcBef>
            <a:spcAft>
              <a:spcPct val="35000"/>
            </a:spcAft>
          </a:pPr>
          <a:r>
            <a:rPr lang="en-US" altLang="zh-CN" sz="3500" kern="1200" dirty="0" smtClean="0"/>
            <a:t>1.1 </a:t>
          </a:r>
          <a:r>
            <a:rPr lang="zh-CN" altLang="en-US" sz="3500" kern="1200" dirty="0" smtClean="0"/>
            <a:t>数据类型</a:t>
          </a:r>
          <a:endParaRPr lang="zh-CN" altLang="en-US" sz="3500" kern="1200" dirty="0"/>
        </a:p>
      </dsp:txBody>
      <dsp:txXfrm rot="10800000">
        <a:off x="1957178" y="345"/>
        <a:ext cx="5964933" cy="807739"/>
      </dsp:txXfrm>
    </dsp:sp>
    <dsp:sp modelId="{4E981869-9ACC-4E02-B05A-EBD80BC18352}">
      <dsp:nvSpPr>
        <dsp:cNvPr id="0" name=""/>
        <dsp:cNvSpPr/>
      </dsp:nvSpPr>
      <dsp:spPr>
        <a:xfrm>
          <a:off x="1351374" y="345"/>
          <a:ext cx="807739" cy="80773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9C34340-C2C5-4C4C-AF44-4BD0BC01F96E}">
      <dsp:nvSpPr>
        <dsp:cNvPr id="0" name=""/>
        <dsp:cNvSpPr/>
      </dsp:nvSpPr>
      <dsp:spPr>
        <a:xfrm rot="10800000">
          <a:off x="1755243" y="1010019"/>
          <a:ext cx="6166868" cy="807739"/>
        </a:xfrm>
        <a:prstGeom prst="homePlate">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6191" tIns="133350" rIns="248920" bIns="133350" numCol="1" spcCol="1270" anchor="ctr" anchorCtr="0">
          <a:noAutofit/>
        </a:bodyPr>
        <a:lstStyle/>
        <a:p>
          <a:pPr lvl="0" algn="ctr" defTabSz="1555750">
            <a:lnSpc>
              <a:spcPct val="90000"/>
            </a:lnSpc>
            <a:spcBef>
              <a:spcPct val="0"/>
            </a:spcBef>
            <a:spcAft>
              <a:spcPct val="35000"/>
            </a:spcAft>
          </a:pPr>
          <a:r>
            <a:rPr lang="en-US" altLang="zh-CN" sz="3500" kern="1200" dirty="0" smtClean="0"/>
            <a:t>1.2 </a:t>
          </a:r>
          <a:r>
            <a:rPr lang="zh-CN" altLang="en-US" sz="3500" kern="1200" dirty="0" smtClean="0"/>
            <a:t>数据质量</a:t>
          </a:r>
          <a:endParaRPr lang="zh-CN" altLang="en-US" sz="3500" kern="1200" dirty="0"/>
        </a:p>
      </dsp:txBody>
      <dsp:txXfrm rot="10800000">
        <a:off x="1957178" y="1010019"/>
        <a:ext cx="5964933" cy="807739"/>
      </dsp:txXfrm>
    </dsp:sp>
    <dsp:sp modelId="{79545090-EF85-4690-8898-7FC2C4DDC172}">
      <dsp:nvSpPr>
        <dsp:cNvPr id="0" name=""/>
        <dsp:cNvSpPr/>
      </dsp:nvSpPr>
      <dsp:spPr>
        <a:xfrm>
          <a:off x="1351374" y="1010019"/>
          <a:ext cx="807739" cy="807739"/>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67000" r="-67000"/>
          </a:stretch>
        </a:blip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73BF51C-8C28-4550-AB01-501A59565029}">
      <dsp:nvSpPr>
        <dsp:cNvPr id="0" name=""/>
        <dsp:cNvSpPr/>
      </dsp:nvSpPr>
      <dsp:spPr>
        <a:xfrm rot="10800000">
          <a:off x="1755243" y="2019694"/>
          <a:ext cx="6166868" cy="807739"/>
        </a:xfrm>
        <a:prstGeom prst="homePlate">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6191" tIns="133350" rIns="248920" bIns="133350" numCol="1" spcCol="1270" anchor="ctr" anchorCtr="0">
          <a:noAutofit/>
        </a:bodyPr>
        <a:lstStyle/>
        <a:p>
          <a:pPr lvl="0" algn="ctr" defTabSz="1555750">
            <a:lnSpc>
              <a:spcPct val="90000"/>
            </a:lnSpc>
            <a:spcBef>
              <a:spcPct val="0"/>
            </a:spcBef>
            <a:spcAft>
              <a:spcPct val="35000"/>
            </a:spcAft>
          </a:pPr>
          <a:r>
            <a:rPr lang="en-US" altLang="zh-CN" sz="3500" kern="1200" dirty="0" smtClean="0"/>
            <a:t>1.3 </a:t>
          </a:r>
          <a:r>
            <a:rPr lang="zh-CN" altLang="en-US" sz="3500" kern="1200" dirty="0" smtClean="0"/>
            <a:t>方法体系</a:t>
          </a:r>
          <a:endParaRPr lang="zh-CN" altLang="en-US" sz="3500" kern="1200" dirty="0"/>
        </a:p>
      </dsp:txBody>
      <dsp:txXfrm rot="10800000">
        <a:off x="1957178" y="2019694"/>
        <a:ext cx="5964933" cy="807739"/>
      </dsp:txXfrm>
    </dsp:sp>
    <dsp:sp modelId="{0CD49195-AE19-4B5F-BDD9-567D03EAA5D1}">
      <dsp:nvSpPr>
        <dsp:cNvPr id="0" name=""/>
        <dsp:cNvSpPr/>
      </dsp:nvSpPr>
      <dsp:spPr>
        <a:xfrm>
          <a:off x="1351374" y="2019694"/>
          <a:ext cx="807739" cy="807739"/>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17000" r="-17000"/>
          </a:stretch>
        </a:blip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2.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BB85C458-2362-49A5-AFFE-F872D01095E2}" type="datetimeFigureOut">
              <a:rPr lang="zh-CN" altLang="en-US" smtClean="0"/>
              <a:t>2017/9/17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DA47AC7-9EE2-4A44-AB4A-83A144139F85}"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2344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B85C458-2362-49A5-AFFE-F872D01095E2}" type="datetimeFigureOut">
              <a:rPr lang="zh-CN" altLang="en-US" smtClean="0"/>
              <a:t>2017/9/17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DA47AC7-9EE2-4A44-AB4A-83A144139F85}" type="slidenum">
              <a:rPr lang="zh-CN" altLang="en-US" smtClean="0"/>
              <a:t>‹#›</a:t>
            </a:fld>
            <a:endParaRPr lang="zh-CN" altLang="en-US"/>
          </a:p>
        </p:txBody>
      </p:sp>
    </p:spTree>
    <p:extLst>
      <p:ext uri="{BB962C8B-B14F-4D97-AF65-F5344CB8AC3E}">
        <p14:creationId xmlns:p14="http://schemas.microsoft.com/office/powerpoint/2010/main" val="117256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B85C458-2362-49A5-AFFE-F872D01095E2}" type="datetimeFigureOut">
              <a:rPr lang="zh-CN" altLang="en-US" smtClean="0"/>
              <a:t>2017/9/17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DA47AC7-9EE2-4A44-AB4A-83A144139F85}" type="slidenum">
              <a:rPr lang="zh-CN" altLang="en-US" smtClean="0"/>
              <a:t>‹#›</a:t>
            </a:fld>
            <a:endParaRPr lang="zh-CN" altLang="en-US"/>
          </a:p>
        </p:txBody>
      </p:sp>
    </p:spTree>
    <p:extLst>
      <p:ext uri="{BB962C8B-B14F-4D97-AF65-F5344CB8AC3E}">
        <p14:creationId xmlns:p14="http://schemas.microsoft.com/office/powerpoint/2010/main" val="1365730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CN" altLang="en-US" smtClean="0"/>
              <a:t>单击此处编辑母版标题样式</a:t>
            </a:r>
            <a:endParaRPr lang="en-US" dirty="0"/>
          </a:p>
        </p:txBody>
      </p:sp>
      <p:sp>
        <p:nvSpPr>
          <p:cNvPr id="3" name="Content Placeholder 2"/>
          <p:cNvSpPr>
            <a:spLocks noGrp="1"/>
          </p:cNvSpPr>
          <p:nvPr>
            <p:ph idx="1" hasCustomPrompt="1"/>
          </p:nvPr>
        </p:nvSpPr>
        <p:spPr/>
        <p:txBody>
          <a:bodyPr/>
          <a:lstStyle>
            <a:lvl1pPr marL="91440" indent="-91440">
              <a:buClr>
                <a:srgbClr val="7030A0"/>
              </a:buClr>
              <a:buFont typeface="Wingdings" panose="05000000000000000000" pitchFamily="2" charset="2"/>
              <a:buChar char="l"/>
              <a:defRPr/>
            </a:lvl1pPr>
            <a:lvl2pPr marL="486918" indent="-285750">
              <a:buClr>
                <a:srgbClr val="002060"/>
              </a:buClr>
              <a:buFont typeface="Calibri" panose="020F0502020204030204" pitchFamily="34" charset="0"/>
              <a:buChar char="—"/>
              <a:defRPr/>
            </a:lvl2pPr>
            <a:lvl3pPr marL="726948" indent="-342900">
              <a:buClr>
                <a:srgbClr val="0070C0"/>
              </a:buClr>
              <a:buFont typeface="+mj-lt"/>
              <a:buAutoNum type="arabicPeriod"/>
              <a:defRPr/>
            </a:lvl3pPr>
          </a:lstStyle>
          <a:p>
            <a:pPr lvl="0"/>
            <a:r>
              <a:rPr lang="zh-CN" altLang="en-US" dirty="0" smtClean="0"/>
              <a:t> 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BB85C458-2362-49A5-AFFE-F872D01095E2}" type="datetimeFigureOut">
              <a:rPr lang="zh-CN" altLang="en-US" smtClean="0"/>
              <a:t>2017/9/17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DA47AC7-9EE2-4A44-AB4A-83A144139F85}" type="slidenum">
              <a:rPr lang="zh-CN" altLang="en-US" smtClean="0"/>
              <a:t>‹#›</a:t>
            </a:fld>
            <a:endParaRPr lang="zh-CN" altLang="en-US"/>
          </a:p>
        </p:txBody>
      </p:sp>
    </p:spTree>
    <p:extLst>
      <p:ext uri="{BB962C8B-B14F-4D97-AF65-F5344CB8AC3E}">
        <p14:creationId xmlns:p14="http://schemas.microsoft.com/office/powerpoint/2010/main" val="170034163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B85C458-2362-49A5-AFFE-F872D01095E2}" type="datetimeFigureOut">
              <a:rPr lang="zh-CN" altLang="en-US" smtClean="0"/>
              <a:t>2017/9/17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DA47AC7-9EE2-4A44-AB4A-83A144139F85}"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2280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BB85C458-2362-49A5-AFFE-F872D01095E2}" type="datetimeFigureOut">
              <a:rPr lang="zh-CN" altLang="en-US" smtClean="0"/>
              <a:t>2017/9/17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DA47AC7-9EE2-4A44-AB4A-83A144139F85}" type="slidenum">
              <a:rPr lang="zh-CN" altLang="en-US" smtClean="0"/>
              <a:t>‹#›</a:t>
            </a:fld>
            <a:endParaRPr lang="zh-CN" altLang="en-US"/>
          </a:p>
        </p:txBody>
      </p:sp>
    </p:spTree>
    <p:extLst>
      <p:ext uri="{BB962C8B-B14F-4D97-AF65-F5344CB8AC3E}">
        <p14:creationId xmlns:p14="http://schemas.microsoft.com/office/powerpoint/2010/main" val="3271217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B85C458-2362-49A5-AFFE-F872D01095E2}" type="datetimeFigureOut">
              <a:rPr lang="zh-CN" altLang="en-US" smtClean="0"/>
              <a:t>2017/9/17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8DA47AC7-9EE2-4A44-AB4A-83A144139F85}" type="slidenum">
              <a:rPr lang="zh-CN" altLang="en-US" smtClean="0"/>
              <a:t>‹#›</a:t>
            </a:fld>
            <a:endParaRPr lang="zh-CN" altLang="en-US"/>
          </a:p>
        </p:txBody>
      </p:sp>
    </p:spTree>
    <p:extLst>
      <p:ext uri="{BB962C8B-B14F-4D97-AF65-F5344CB8AC3E}">
        <p14:creationId xmlns:p14="http://schemas.microsoft.com/office/powerpoint/2010/main" val="2063682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B85C458-2362-49A5-AFFE-F872D01095E2}" type="datetimeFigureOut">
              <a:rPr lang="zh-CN" altLang="en-US" smtClean="0"/>
              <a:t>2017/9/17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8DA47AC7-9EE2-4A44-AB4A-83A144139F85}" type="slidenum">
              <a:rPr lang="zh-CN" altLang="en-US" smtClean="0"/>
              <a:t>‹#›</a:t>
            </a:fld>
            <a:endParaRPr lang="zh-CN" altLang="en-US"/>
          </a:p>
        </p:txBody>
      </p:sp>
    </p:spTree>
    <p:extLst>
      <p:ext uri="{BB962C8B-B14F-4D97-AF65-F5344CB8AC3E}">
        <p14:creationId xmlns:p14="http://schemas.microsoft.com/office/powerpoint/2010/main" val="3163624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B85C458-2362-49A5-AFFE-F872D01095E2}" type="datetimeFigureOut">
              <a:rPr lang="zh-CN" altLang="en-US" smtClean="0"/>
              <a:t>2017/9/17</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CN" altLang="en-US"/>
          </a:p>
        </p:txBody>
      </p:sp>
      <p:sp>
        <p:nvSpPr>
          <p:cNvPr id="9" name="Slide Number Placeholder 8"/>
          <p:cNvSpPr>
            <a:spLocks noGrp="1"/>
          </p:cNvSpPr>
          <p:nvPr>
            <p:ph type="sldNum" sz="quarter" idx="12"/>
          </p:nvPr>
        </p:nvSpPr>
        <p:spPr/>
        <p:txBody>
          <a:bodyPr/>
          <a:lstStyle/>
          <a:p>
            <a:fld id="{8DA47AC7-9EE2-4A44-AB4A-83A144139F85}" type="slidenum">
              <a:rPr lang="zh-CN" altLang="en-US" smtClean="0"/>
              <a:t>‹#›</a:t>
            </a:fld>
            <a:endParaRPr lang="zh-CN" altLang="en-US"/>
          </a:p>
        </p:txBody>
      </p:sp>
    </p:spTree>
    <p:extLst>
      <p:ext uri="{BB962C8B-B14F-4D97-AF65-F5344CB8AC3E}">
        <p14:creationId xmlns:p14="http://schemas.microsoft.com/office/powerpoint/2010/main" val="1318187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B85C458-2362-49A5-AFFE-F872D01095E2}" type="datetimeFigureOut">
              <a:rPr lang="zh-CN" altLang="en-US" smtClean="0"/>
              <a:t>2017/9/17</a:t>
            </a:fld>
            <a:endParaRPr lang="zh-CN"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DA47AC7-9EE2-4A44-AB4A-83A144139F85}" type="slidenum">
              <a:rPr lang="zh-CN" altLang="en-US" smtClean="0"/>
              <a:t>‹#›</a:t>
            </a:fld>
            <a:endParaRPr lang="zh-CN" altLang="en-US"/>
          </a:p>
        </p:txBody>
      </p:sp>
    </p:spTree>
    <p:extLst>
      <p:ext uri="{BB962C8B-B14F-4D97-AF65-F5344CB8AC3E}">
        <p14:creationId xmlns:p14="http://schemas.microsoft.com/office/powerpoint/2010/main" val="3083187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B85C458-2362-49A5-AFFE-F872D01095E2}" type="datetimeFigureOut">
              <a:rPr lang="zh-CN" altLang="en-US" smtClean="0"/>
              <a:t>2017/9/17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DA47AC7-9EE2-4A44-AB4A-83A144139F85}" type="slidenum">
              <a:rPr lang="zh-CN" altLang="en-US" smtClean="0"/>
              <a:t>‹#›</a:t>
            </a:fld>
            <a:endParaRPr lang="zh-CN" altLang="en-US"/>
          </a:p>
        </p:txBody>
      </p:sp>
    </p:spTree>
    <p:extLst>
      <p:ext uri="{BB962C8B-B14F-4D97-AF65-F5344CB8AC3E}">
        <p14:creationId xmlns:p14="http://schemas.microsoft.com/office/powerpoint/2010/main" val="1268668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B85C458-2362-49A5-AFFE-F872D01095E2}" type="datetimeFigureOut">
              <a:rPr lang="zh-CN" altLang="en-US" smtClean="0"/>
              <a:t>2017/9/17</a:t>
            </a:fld>
            <a:endParaRPr lang="zh-CN"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8DA47AC7-9EE2-4A44-AB4A-83A144139F85}" type="slidenum">
              <a:rPr lang="zh-CN" altLang="en-US" smtClean="0"/>
              <a:t>‹#›</a:t>
            </a:fld>
            <a:endParaRPr lang="zh-CN"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674388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data.stats.gov.cn/" TargetMode="External"/><Relationship Id="rId2" Type="http://schemas.openxmlformats.org/officeDocument/2006/relationships/hyperlink" Target="https://research.google.com/tables" TargetMode="External"/><Relationship Id="rId1" Type="http://schemas.openxmlformats.org/officeDocument/2006/relationships/slideLayout" Target="../slideLayouts/slideLayout2.xml"/><Relationship Id="rId5" Type="http://schemas.openxmlformats.org/officeDocument/2006/relationships/hyperlink" Target="http://www.icpsr.umich.edu/icpsrweb/ICPSR/" TargetMode="External"/><Relationship Id="rId4" Type="http://schemas.openxmlformats.org/officeDocument/2006/relationships/hyperlink" Target="https://usa.ipums.or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diagramLayout" Target="../diagrams/layout6.xml"/><Relationship Id="rId3" Type="http://schemas.openxmlformats.org/officeDocument/2006/relationships/diagramLayout" Target="../diagrams/layout4.xml"/><Relationship Id="rId7" Type="http://schemas.openxmlformats.org/officeDocument/2006/relationships/diagramData" Target="../diagrams/data5.xml"/><Relationship Id="rId12" Type="http://schemas.openxmlformats.org/officeDocument/2006/relationships/diagramData" Target="../diagrams/data6.xml"/><Relationship Id="rId2" Type="http://schemas.openxmlformats.org/officeDocument/2006/relationships/diagramData" Target="../diagrams/data4.xml"/><Relationship Id="rId16" Type="http://schemas.microsoft.com/office/2007/relationships/diagramDrawing" Target="../diagrams/drawing6.xml"/><Relationship Id="rId1" Type="http://schemas.openxmlformats.org/officeDocument/2006/relationships/slideLayout" Target="../slideLayouts/slideLayout2.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5" Type="http://schemas.openxmlformats.org/officeDocument/2006/relationships/diagramColors" Target="../diagrams/colors6.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 Id="rId14"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9.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1.w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itl.nist.gov/div898/handbook/index.htm" TargetMode="External"/><Relationship Id="rId2" Type="http://schemas.openxmlformats.org/officeDocument/2006/relationships/hyperlink" Target="http://www-users.cs.umn.edu/~kumar/dmbook/index.php" TargetMode="External"/><Relationship Id="rId1" Type="http://schemas.openxmlformats.org/officeDocument/2006/relationships/slideLayout" Target="../slideLayouts/slideLayout2.xml"/><Relationship Id="rId4" Type="http://schemas.openxmlformats.org/officeDocument/2006/relationships/hyperlink" Target="https://en.wikibooks.org/" TargetMode="Externa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2.w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2.w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3.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24.w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25.wmf"/></Relationships>
</file>

<file path=ppt/slides/_rels/slide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29.wmf"/></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32.wmf"/></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34.jpeg"/><Relationship Id="rId7" Type="http://schemas.openxmlformats.org/officeDocument/2006/relationships/image" Target="../media/image40.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1.bin"/><Relationship Id="rId5" Type="http://schemas.openxmlformats.org/officeDocument/2006/relationships/image" Target="../media/image39.wmf"/><Relationship Id="rId4" Type="http://schemas.openxmlformats.org/officeDocument/2006/relationships/oleObject" Target="../embeddings/oleObject10.bin"/><Relationship Id="rId9" Type="http://schemas.openxmlformats.org/officeDocument/2006/relationships/image" Target="../media/image41.wmf"/></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 Target="slide1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12" Type="http://schemas.openxmlformats.org/officeDocument/2006/relationships/image" Target="../media/image13.jp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8" Type="http://schemas.openxmlformats.org/officeDocument/2006/relationships/hyperlink" Target="http://www.ituring.com.cn/article/465317" TargetMode="External"/><Relationship Id="rId3" Type="http://schemas.openxmlformats.org/officeDocument/2006/relationships/hyperlink" Target="http://data.stats.gov.cn/" TargetMode="External"/><Relationship Id="rId7" Type="http://schemas.openxmlformats.org/officeDocument/2006/relationships/hyperlink" Target="https://www.analyticsvidhya.com/blog/author/sauravkaushik8/" TargetMode="External"/><Relationship Id="rId2" Type="http://schemas.openxmlformats.org/officeDocument/2006/relationships/hyperlink" Target="http://www.stats.gov.cn/tjsj/ndsj/" TargetMode="External"/><Relationship Id="rId1" Type="http://schemas.openxmlformats.org/officeDocument/2006/relationships/slideLayout" Target="../slideLayouts/slideLayout2.xml"/><Relationship Id="rId6" Type="http://schemas.openxmlformats.org/officeDocument/2006/relationships/hyperlink" Target="https://github.com/" TargetMode="External"/><Relationship Id="rId5" Type="http://schemas.openxmlformats.org/officeDocument/2006/relationships/hyperlink" Target="http://archive.ics.uci.edu/ml/datasets.html" TargetMode="External"/><Relationship Id="rId4" Type="http://schemas.openxmlformats.org/officeDocument/2006/relationships/hyperlink" Target="http://data.worldbank.org/indicato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数据分析与处理技术</a:t>
            </a:r>
            <a:r>
              <a:rPr lang="en-US" altLang="zh-CN" dirty="0" smtClean="0"/>
              <a:t/>
            </a:r>
            <a:br>
              <a:rPr lang="en-US" altLang="zh-CN" dirty="0" smtClean="0"/>
            </a:br>
            <a:r>
              <a:rPr lang="en-US" altLang="zh-CN" dirty="0"/>
              <a:t> </a:t>
            </a:r>
            <a:r>
              <a:rPr lang="en-US" altLang="zh-CN" dirty="0" smtClean="0"/>
              <a:t>——</a:t>
            </a:r>
            <a:r>
              <a:rPr lang="zh-CN" altLang="en-US" dirty="0" smtClean="0"/>
              <a:t>数据与数据集</a:t>
            </a:r>
            <a:r>
              <a:rPr lang="en-US" altLang="zh-CN" dirty="0" smtClean="0"/>
              <a:t>	</a:t>
            </a:r>
            <a:endParaRPr lang="zh-CN" altLang="en-US" dirty="0"/>
          </a:p>
        </p:txBody>
      </p:sp>
      <p:sp>
        <p:nvSpPr>
          <p:cNvPr id="3" name="副标题 2"/>
          <p:cNvSpPr>
            <a:spLocks noGrp="1"/>
          </p:cNvSpPr>
          <p:nvPr>
            <p:ph type="subTitle" idx="1"/>
          </p:nvPr>
        </p:nvSpPr>
        <p:spPr/>
        <p:txBody>
          <a:bodyPr>
            <a:normAutofit fontScale="85000" lnSpcReduction="20000"/>
          </a:bodyPr>
          <a:lstStyle/>
          <a:p>
            <a:r>
              <a:rPr lang="zh-CN" altLang="en-US" b="1" dirty="0" smtClean="0"/>
              <a:t>管理科学与工程学院</a:t>
            </a:r>
            <a:endParaRPr lang="en-US" altLang="zh-CN" b="1" dirty="0" smtClean="0"/>
          </a:p>
          <a:p>
            <a:r>
              <a:rPr lang="zh-CN" altLang="en-US" b="1" dirty="0" smtClean="0"/>
              <a:t>物流管理系</a:t>
            </a:r>
            <a:endParaRPr lang="en-US" altLang="zh-CN" b="1" dirty="0" smtClean="0"/>
          </a:p>
          <a:p>
            <a:r>
              <a:rPr lang="zh-CN" altLang="en-US" b="1" dirty="0" smtClean="0"/>
              <a:t>徐宁</a:t>
            </a:r>
            <a:endParaRPr lang="zh-CN" altLang="en-US" b="1" dirty="0"/>
          </a:p>
        </p:txBody>
      </p:sp>
    </p:spTree>
    <p:extLst>
      <p:ext uri="{BB962C8B-B14F-4D97-AF65-F5344CB8AC3E}">
        <p14:creationId xmlns:p14="http://schemas.microsoft.com/office/powerpoint/2010/main" val="1488092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0.2 </a:t>
            </a:r>
            <a:r>
              <a:rPr lang="zh-CN" altLang="en-US" dirty="0" smtClean="0"/>
              <a:t>来源 </a:t>
            </a:r>
            <a:r>
              <a:rPr lang="en-US" altLang="zh-CN" dirty="0" smtClean="0"/>
              <a:t>–</a:t>
            </a:r>
            <a:r>
              <a:rPr lang="zh-CN" altLang="en-US" sz="2800" dirty="0" smtClean="0"/>
              <a:t>经济数据与数据搜索</a:t>
            </a:r>
            <a:endParaRPr lang="zh-CN" altLang="en-US" sz="2800" dirty="0"/>
          </a:p>
        </p:txBody>
      </p:sp>
      <p:sp>
        <p:nvSpPr>
          <p:cNvPr id="3" name="内容占位符 2"/>
          <p:cNvSpPr>
            <a:spLocks noGrp="1"/>
          </p:cNvSpPr>
          <p:nvPr>
            <p:ph idx="1"/>
          </p:nvPr>
        </p:nvSpPr>
        <p:spPr/>
        <p:txBody>
          <a:bodyPr/>
          <a:lstStyle/>
          <a:p>
            <a:r>
              <a:rPr lang="zh-CN" altLang="en-US" dirty="0" smtClean="0"/>
              <a:t>认识重要数据库</a:t>
            </a:r>
            <a:endParaRPr lang="en-US" altLang="zh-CN" dirty="0" smtClean="0"/>
          </a:p>
          <a:p>
            <a:r>
              <a:rPr lang="zh-CN" altLang="en-US" dirty="0" smtClean="0"/>
              <a:t>重要出版数据</a:t>
            </a:r>
            <a:endParaRPr lang="en-US" altLang="zh-CN" dirty="0" smtClean="0"/>
          </a:p>
          <a:p>
            <a:r>
              <a:rPr lang="zh-CN" altLang="en-US" dirty="0" smtClean="0"/>
              <a:t>数据搜索引擎</a:t>
            </a:r>
            <a:endParaRPr lang="en-US" altLang="zh-CN" dirty="0" smtClean="0"/>
          </a:p>
          <a:p>
            <a:r>
              <a:rPr lang="zh-CN" altLang="en-US" dirty="0" smtClean="0"/>
              <a:t>组织调研活动收集数据</a:t>
            </a:r>
            <a:endParaRPr lang="zh-CN" altLang="en-US" dirty="0"/>
          </a:p>
        </p:txBody>
      </p:sp>
      <p:sp>
        <p:nvSpPr>
          <p:cNvPr id="4" name="内容占位符 2"/>
          <p:cNvSpPr txBox="1">
            <a:spLocks/>
          </p:cNvSpPr>
          <p:nvPr/>
        </p:nvSpPr>
        <p:spPr>
          <a:xfrm>
            <a:off x="6485403" y="2099543"/>
            <a:ext cx="3450506" cy="2093877"/>
          </a:xfrm>
          <a:prstGeom prst="rect">
            <a:avLst/>
          </a:prstGeom>
        </p:spPr>
        <p:style>
          <a:lnRef idx="1">
            <a:schemeClr val="accent5"/>
          </a:lnRef>
          <a:fillRef idx="2">
            <a:schemeClr val="accent5"/>
          </a:fillRef>
          <a:effectRef idx="1">
            <a:schemeClr val="accent5"/>
          </a:effectRef>
          <a:fontRef idx="minor">
            <a:schemeClr val="dk1"/>
          </a:fontRef>
        </p:style>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zh-CN" altLang="en-US" sz="1800" dirty="0" smtClean="0">
                <a:solidFill>
                  <a:srgbClr val="002060"/>
                </a:solidFill>
                <a:latin typeface="华文仿宋" panose="02010600040101010101" pitchFamily="2" charset="-122"/>
                <a:ea typeface="华文仿宋" panose="02010600040101010101" pitchFamily="2" charset="-122"/>
              </a:rPr>
              <a:t>高校购买的专业数据库</a:t>
            </a:r>
            <a:endParaRPr lang="en-US" altLang="zh-CN" sz="1800" dirty="0" smtClean="0">
              <a:solidFill>
                <a:srgbClr val="002060"/>
              </a:solidFill>
              <a:latin typeface="华文仿宋" panose="02010600040101010101" pitchFamily="2" charset="-122"/>
              <a:ea typeface="华文仿宋" panose="02010600040101010101" pitchFamily="2" charset="-122"/>
            </a:endParaRPr>
          </a:p>
          <a:p>
            <a:pPr lvl="1"/>
            <a:r>
              <a:rPr lang="zh-CN" altLang="en-US" sz="1600" dirty="0" smtClean="0">
                <a:solidFill>
                  <a:srgbClr val="002060"/>
                </a:solidFill>
                <a:latin typeface="华文仿宋" panose="02010600040101010101" pitchFamily="2" charset="-122"/>
                <a:ea typeface="华文仿宋" panose="02010600040101010101" pitchFamily="2" charset="-122"/>
              </a:rPr>
              <a:t>南审图书馆中文电子资源</a:t>
            </a:r>
            <a:endParaRPr lang="en-US" altLang="zh-CN" sz="1600" dirty="0">
              <a:solidFill>
                <a:srgbClr val="002060"/>
              </a:solidFill>
              <a:latin typeface="华文仿宋" panose="02010600040101010101" pitchFamily="2" charset="-122"/>
              <a:ea typeface="华文仿宋" panose="02010600040101010101" pitchFamily="2" charset="-122"/>
            </a:endParaRPr>
          </a:p>
          <a:p>
            <a:r>
              <a:rPr lang="zh-CN" altLang="en-US" dirty="0" smtClean="0">
                <a:solidFill>
                  <a:srgbClr val="002060"/>
                </a:solidFill>
                <a:latin typeface="华文仿宋" panose="02010600040101010101" pitchFamily="2" charset="-122"/>
                <a:ea typeface="华文仿宋" panose="02010600040101010101" pitchFamily="2" charset="-122"/>
              </a:rPr>
              <a:t>统计资源</a:t>
            </a:r>
            <a:endParaRPr lang="en-US" altLang="zh-CN" dirty="0" smtClean="0">
              <a:solidFill>
                <a:srgbClr val="002060"/>
              </a:solidFill>
              <a:latin typeface="华文仿宋" panose="02010600040101010101" pitchFamily="2" charset="-122"/>
              <a:ea typeface="华文仿宋" panose="02010600040101010101" pitchFamily="2" charset="-122"/>
            </a:endParaRPr>
          </a:p>
          <a:p>
            <a:pPr lvl="1"/>
            <a:r>
              <a:rPr lang="zh-CN" altLang="en-US" sz="1600" dirty="0" smtClean="0">
                <a:solidFill>
                  <a:srgbClr val="002060"/>
                </a:solidFill>
                <a:latin typeface="华文仿宋" panose="02010600040101010101" pitchFamily="2" charset="-122"/>
                <a:ea typeface="华文仿宋" panose="02010600040101010101" pitchFamily="2" charset="-122"/>
              </a:rPr>
              <a:t>统计年鉴</a:t>
            </a:r>
            <a:endParaRPr lang="en-US" altLang="zh-CN" sz="1600" dirty="0" smtClean="0">
              <a:solidFill>
                <a:srgbClr val="002060"/>
              </a:solidFill>
              <a:latin typeface="华文仿宋" panose="02010600040101010101" pitchFamily="2" charset="-122"/>
              <a:ea typeface="华文仿宋" panose="02010600040101010101" pitchFamily="2" charset="-122"/>
            </a:endParaRPr>
          </a:p>
          <a:p>
            <a:pPr lvl="1"/>
            <a:r>
              <a:rPr lang="zh-CN" altLang="en-US" sz="1600" dirty="0" smtClean="0">
                <a:solidFill>
                  <a:srgbClr val="002060"/>
                </a:solidFill>
                <a:latin typeface="华文仿宋" panose="02010600040101010101" pitchFamily="2" charset="-122"/>
                <a:ea typeface="华文仿宋" panose="02010600040101010101" pitchFamily="2" charset="-122"/>
              </a:rPr>
              <a:t>统计局数据库</a:t>
            </a:r>
            <a:endParaRPr lang="en-US" altLang="zh-CN" sz="1600" dirty="0" smtClean="0">
              <a:solidFill>
                <a:srgbClr val="002060"/>
              </a:solidFill>
              <a:latin typeface="华文仿宋" panose="02010600040101010101" pitchFamily="2" charset="-122"/>
              <a:ea typeface="华文仿宋" panose="02010600040101010101" pitchFamily="2" charset="-122"/>
            </a:endParaRPr>
          </a:p>
        </p:txBody>
      </p:sp>
      <p:sp>
        <p:nvSpPr>
          <p:cNvPr id="5" name="内容占位符 2"/>
          <p:cNvSpPr txBox="1">
            <a:spLocks/>
          </p:cNvSpPr>
          <p:nvPr/>
        </p:nvSpPr>
        <p:spPr>
          <a:xfrm>
            <a:off x="2096282" y="3640468"/>
            <a:ext cx="4104821" cy="1937607"/>
          </a:xfrm>
          <a:prstGeom prst="rect">
            <a:avLst/>
          </a:prstGeom>
        </p:spPr>
        <p:style>
          <a:lnRef idx="1">
            <a:schemeClr val="accent5"/>
          </a:lnRef>
          <a:fillRef idx="2">
            <a:schemeClr val="accent5"/>
          </a:fillRef>
          <a:effectRef idx="1">
            <a:schemeClr val="accent5"/>
          </a:effectRef>
          <a:fontRef idx="minor">
            <a:schemeClr val="dk1"/>
          </a:fontRef>
        </p:style>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zh-CN" altLang="en-US" sz="1600" dirty="0" smtClean="0">
                <a:solidFill>
                  <a:srgbClr val="002060"/>
                </a:solidFill>
                <a:latin typeface="华文仿宋" panose="02010600040101010101" pitchFamily="2" charset="-122"/>
                <a:ea typeface="华文仿宋" panose="02010600040101010101" pitchFamily="2" charset="-122"/>
              </a:rPr>
              <a:t>数据搜索</a:t>
            </a:r>
            <a:endParaRPr lang="en-US" altLang="zh-CN" sz="1600" dirty="0" smtClean="0">
              <a:solidFill>
                <a:srgbClr val="002060"/>
              </a:solidFill>
              <a:latin typeface="华文仿宋" panose="02010600040101010101" pitchFamily="2" charset="-122"/>
              <a:ea typeface="华文仿宋" panose="02010600040101010101" pitchFamily="2" charset="-122"/>
            </a:endParaRPr>
          </a:p>
          <a:p>
            <a:pPr lvl="1"/>
            <a:r>
              <a:rPr lang="en-US" altLang="zh-CN" sz="1400" dirty="0">
                <a:solidFill>
                  <a:srgbClr val="002060"/>
                </a:solidFill>
                <a:latin typeface="华文仿宋" panose="02010600040101010101" pitchFamily="2" charset="-122"/>
                <a:ea typeface="华文仿宋" panose="02010600040101010101" pitchFamily="2" charset="-122"/>
                <a:hlinkClick r:id="rId2"/>
              </a:rPr>
              <a:t>https://</a:t>
            </a:r>
            <a:r>
              <a:rPr lang="en-US" altLang="zh-CN" sz="1400" dirty="0" smtClean="0">
                <a:solidFill>
                  <a:srgbClr val="002060"/>
                </a:solidFill>
                <a:latin typeface="华文仿宋" panose="02010600040101010101" pitchFamily="2" charset="-122"/>
                <a:ea typeface="华文仿宋" panose="02010600040101010101" pitchFamily="2" charset="-122"/>
                <a:hlinkClick r:id="rId2"/>
              </a:rPr>
              <a:t>research.google.com/tables</a:t>
            </a:r>
            <a:r>
              <a:rPr lang="en-US" altLang="zh-CN" sz="1400" dirty="0" smtClean="0">
                <a:solidFill>
                  <a:srgbClr val="002060"/>
                </a:solidFill>
                <a:latin typeface="华文仿宋" panose="02010600040101010101" pitchFamily="2" charset="-122"/>
                <a:ea typeface="华文仿宋" panose="02010600040101010101" pitchFamily="2" charset="-122"/>
              </a:rPr>
              <a:t>  </a:t>
            </a:r>
            <a:r>
              <a:rPr lang="zh-CN" altLang="en-US" sz="1400" dirty="0" smtClean="0">
                <a:solidFill>
                  <a:srgbClr val="002060"/>
                </a:solidFill>
                <a:latin typeface="华文仿宋" panose="02010600040101010101" pitchFamily="2" charset="-122"/>
                <a:ea typeface="华文仿宋" panose="02010600040101010101" pitchFamily="2" charset="-122"/>
              </a:rPr>
              <a:t>（</a:t>
            </a:r>
            <a:r>
              <a:rPr lang="zh-CN" altLang="en-US" sz="1400" dirty="0">
                <a:solidFill>
                  <a:srgbClr val="002060"/>
                </a:solidFill>
                <a:latin typeface="华文仿宋" panose="02010600040101010101" pitchFamily="2" charset="-122"/>
                <a:ea typeface="华文仿宋" panose="02010600040101010101" pitchFamily="2" charset="-122"/>
              </a:rPr>
              <a:t>谷歌</a:t>
            </a:r>
            <a:r>
              <a:rPr lang="zh-CN" altLang="en-US" sz="1400" dirty="0" smtClean="0">
                <a:solidFill>
                  <a:srgbClr val="002060"/>
                </a:solidFill>
                <a:latin typeface="华文仿宋" panose="02010600040101010101" pitchFamily="2" charset="-122"/>
                <a:ea typeface="华文仿宋" panose="02010600040101010101" pitchFamily="2" charset="-122"/>
              </a:rPr>
              <a:t>表格）</a:t>
            </a:r>
            <a:endParaRPr lang="en-US" altLang="zh-CN" sz="1400" dirty="0" smtClean="0">
              <a:solidFill>
                <a:srgbClr val="002060"/>
              </a:solidFill>
              <a:latin typeface="华文仿宋" panose="02010600040101010101" pitchFamily="2" charset="-122"/>
              <a:ea typeface="华文仿宋" panose="02010600040101010101" pitchFamily="2" charset="-122"/>
            </a:endParaRPr>
          </a:p>
          <a:p>
            <a:pPr lvl="1"/>
            <a:r>
              <a:rPr lang="en-US" altLang="zh-CN" sz="1400" dirty="0" smtClean="0">
                <a:solidFill>
                  <a:srgbClr val="002060"/>
                </a:solidFill>
                <a:latin typeface="华文仿宋" panose="02010600040101010101" pitchFamily="2" charset="-122"/>
                <a:ea typeface="华文仿宋" panose="02010600040101010101" pitchFamily="2" charset="-122"/>
                <a:hlinkClick r:id="rId3"/>
              </a:rPr>
              <a:t>http</a:t>
            </a:r>
            <a:r>
              <a:rPr lang="en-US" altLang="zh-CN" sz="1400" dirty="0">
                <a:solidFill>
                  <a:srgbClr val="002060"/>
                </a:solidFill>
                <a:latin typeface="华文仿宋" panose="02010600040101010101" pitchFamily="2" charset="-122"/>
                <a:ea typeface="华文仿宋" panose="02010600040101010101" pitchFamily="2" charset="-122"/>
                <a:hlinkClick r:id="rId3"/>
              </a:rPr>
              <a:t>://data.stats.gov.cn</a:t>
            </a:r>
            <a:r>
              <a:rPr lang="en-US" altLang="zh-CN" sz="1400" dirty="0" smtClean="0">
                <a:solidFill>
                  <a:srgbClr val="002060"/>
                </a:solidFill>
                <a:latin typeface="华文仿宋" panose="02010600040101010101" pitchFamily="2" charset="-122"/>
                <a:ea typeface="华文仿宋" panose="02010600040101010101" pitchFamily="2" charset="-122"/>
                <a:hlinkClick r:id="rId3"/>
              </a:rPr>
              <a:t>/</a:t>
            </a:r>
            <a:r>
              <a:rPr lang="en-US" altLang="zh-CN" sz="1400" dirty="0" smtClean="0">
                <a:solidFill>
                  <a:srgbClr val="002060"/>
                </a:solidFill>
                <a:latin typeface="华文仿宋" panose="02010600040101010101" pitchFamily="2" charset="-122"/>
                <a:ea typeface="华文仿宋" panose="02010600040101010101" pitchFamily="2" charset="-122"/>
              </a:rPr>
              <a:t>  </a:t>
            </a:r>
            <a:r>
              <a:rPr lang="zh-CN" altLang="en-US" sz="1400" dirty="0" smtClean="0">
                <a:solidFill>
                  <a:srgbClr val="002060"/>
                </a:solidFill>
                <a:latin typeface="华文仿宋" panose="02010600040101010101" pitchFamily="2" charset="-122"/>
                <a:ea typeface="华文仿宋" panose="02010600040101010101" pitchFamily="2" charset="-122"/>
              </a:rPr>
              <a:t>（中国国家数据）</a:t>
            </a:r>
            <a:endParaRPr lang="en-US" altLang="zh-CN" sz="1400" dirty="0" smtClean="0">
              <a:solidFill>
                <a:srgbClr val="002060"/>
              </a:solidFill>
              <a:latin typeface="华文仿宋" panose="02010600040101010101" pitchFamily="2" charset="-122"/>
              <a:ea typeface="华文仿宋" panose="02010600040101010101" pitchFamily="2" charset="-122"/>
            </a:endParaRPr>
          </a:p>
          <a:p>
            <a:r>
              <a:rPr lang="zh-CN" altLang="en-US" sz="1600" dirty="0" smtClean="0">
                <a:solidFill>
                  <a:srgbClr val="002060"/>
                </a:solidFill>
                <a:latin typeface="华文仿宋" panose="02010600040101010101" pitchFamily="2" charset="-122"/>
                <a:ea typeface="华文仿宋" panose="02010600040101010101" pitchFamily="2" charset="-122"/>
              </a:rPr>
              <a:t>商业数据搜索</a:t>
            </a:r>
            <a:endParaRPr lang="en-US" altLang="zh-CN" sz="1600" dirty="0" smtClean="0">
              <a:solidFill>
                <a:srgbClr val="002060"/>
              </a:solidFill>
              <a:latin typeface="华文仿宋" panose="02010600040101010101" pitchFamily="2" charset="-122"/>
              <a:ea typeface="华文仿宋" panose="02010600040101010101" pitchFamily="2" charset="-122"/>
            </a:endParaRPr>
          </a:p>
          <a:p>
            <a:pPr lvl="1"/>
            <a:r>
              <a:rPr lang="zh-CN" altLang="en-US" sz="1400" dirty="0" smtClean="0">
                <a:solidFill>
                  <a:srgbClr val="002060"/>
                </a:solidFill>
                <a:latin typeface="华文仿宋" panose="02010600040101010101" pitchFamily="2" charset="-122"/>
                <a:ea typeface="华文仿宋" panose="02010600040101010101" pitchFamily="2" charset="-122"/>
              </a:rPr>
              <a:t>百度统计</a:t>
            </a:r>
            <a:endParaRPr lang="en-US" altLang="zh-CN" sz="1400" dirty="0" smtClean="0">
              <a:solidFill>
                <a:srgbClr val="002060"/>
              </a:solidFill>
              <a:latin typeface="华文仿宋" panose="02010600040101010101" pitchFamily="2" charset="-122"/>
              <a:ea typeface="华文仿宋" panose="02010600040101010101" pitchFamily="2" charset="-122"/>
            </a:endParaRPr>
          </a:p>
          <a:p>
            <a:pPr lvl="1"/>
            <a:r>
              <a:rPr lang="zh-CN" altLang="en-US" sz="1400" dirty="0" smtClean="0">
                <a:solidFill>
                  <a:srgbClr val="002060"/>
                </a:solidFill>
                <a:latin typeface="华文仿宋" panose="02010600040101010101" pitchFamily="2" charset="-122"/>
                <a:ea typeface="华文仿宋" panose="02010600040101010101" pitchFamily="2" charset="-122"/>
              </a:rPr>
              <a:t>其他专业数据爬虫公司</a:t>
            </a:r>
            <a:endParaRPr lang="en-US" altLang="zh-CN" sz="1400" dirty="0" smtClean="0">
              <a:solidFill>
                <a:srgbClr val="002060"/>
              </a:solidFill>
              <a:latin typeface="华文仿宋" panose="02010600040101010101" pitchFamily="2" charset="-122"/>
              <a:ea typeface="华文仿宋" panose="02010600040101010101" pitchFamily="2" charset="-122"/>
            </a:endParaRPr>
          </a:p>
          <a:p>
            <a:pPr lvl="1"/>
            <a:endParaRPr lang="en-US" altLang="zh-CN" sz="1400" dirty="0" smtClean="0">
              <a:solidFill>
                <a:srgbClr val="002060"/>
              </a:solidFill>
              <a:latin typeface="华文仿宋" panose="02010600040101010101" pitchFamily="2" charset="-122"/>
              <a:ea typeface="华文仿宋" panose="02010600040101010101" pitchFamily="2" charset="-122"/>
            </a:endParaRPr>
          </a:p>
        </p:txBody>
      </p:sp>
      <p:sp>
        <p:nvSpPr>
          <p:cNvPr id="6" name="内容占位符 2"/>
          <p:cNvSpPr txBox="1">
            <a:spLocks/>
          </p:cNvSpPr>
          <p:nvPr/>
        </p:nvSpPr>
        <p:spPr>
          <a:xfrm>
            <a:off x="6953138" y="3775217"/>
            <a:ext cx="3450506" cy="2093877"/>
          </a:xfrm>
          <a:prstGeom prst="rect">
            <a:avLst/>
          </a:prstGeom>
        </p:spPr>
        <p:style>
          <a:lnRef idx="1">
            <a:schemeClr val="accent5"/>
          </a:lnRef>
          <a:fillRef idx="2">
            <a:schemeClr val="accent5"/>
          </a:fillRef>
          <a:effectRef idx="1">
            <a:schemeClr val="accent5"/>
          </a:effectRef>
          <a:fontRef idx="minor">
            <a:schemeClr val="dk1"/>
          </a:fontRef>
        </p:style>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zh-CN" altLang="en-US" sz="1600" dirty="0" smtClean="0">
                <a:solidFill>
                  <a:srgbClr val="002060"/>
                </a:solidFill>
                <a:latin typeface="华文仿宋" panose="02010600040101010101" pitchFamily="2" charset="-122"/>
                <a:ea typeface="华文仿宋" panose="02010600040101010101" pitchFamily="2" charset="-122"/>
              </a:rPr>
              <a:t>专业基础数据网络</a:t>
            </a:r>
            <a:endParaRPr lang="en-US" altLang="zh-CN" sz="1600" dirty="0" smtClean="0">
              <a:solidFill>
                <a:srgbClr val="002060"/>
              </a:solidFill>
              <a:latin typeface="华文仿宋" panose="02010600040101010101" pitchFamily="2" charset="-122"/>
              <a:ea typeface="华文仿宋" panose="02010600040101010101" pitchFamily="2" charset="-122"/>
            </a:endParaRPr>
          </a:p>
          <a:p>
            <a:r>
              <a:rPr lang="en-US" altLang="zh-CN" sz="1400" dirty="0">
                <a:solidFill>
                  <a:srgbClr val="002060"/>
                </a:solidFill>
                <a:latin typeface="华文仿宋" panose="02010600040101010101" pitchFamily="2" charset="-122"/>
                <a:ea typeface="华文仿宋" panose="02010600040101010101" pitchFamily="2" charset="-122"/>
                <a:hlinkClick r:id="rId4"/>
              </a:rPr>
              <a:t>https://usa.ipums.org</a:t>
            </a:r>
            <a:r>
              <a:rPr lang="en-US" altLang="zh-CN" sz="1400" dirty="0" smtClean="0">
                <a:solidFill>
                  <a:srgbClr val="002060"/>
                </a:solidFill>
                <a:latin typeface="华文仿宋" panose="02010600040101010101" pitchFamily="2" charset="-122"/>
                <a:ea typeface="华文仿宋" panose="02010600040101010101" pitchFamily="2" charset="-122"/>
                <a:hlinkClick r:id="rId4"/>
              </a:rPr>
              <a:t>/</a:t>
            </a:r>
            <a:r>
              <a:rPr lang="en-US" altLang="zh-CN" sz="1400" dirty="0" smtClean="0">
                <a:solidFill>
                  <a:srgbClr val="002060"/>
                </a:solidFill>
                <a:latin typeface="华文仿宋" panose="02010600040101010101" pitchFamily="2" charset="-122"/>
                <a:ea typeface="华文仿宋" panose="02010600040101010101" pitchFamily="2" charset="-122"/>
              </a:rPr>
              <a:t>  </a:t>
            </a:r>
            <a:r>
              <a:rPr lang="zh-CN" altLang="en-US" sz="1400" dirty="0" smtClean="0">
                <a:solidFill>
                  <a:srgbClr val="002060"/>
                </a:solidFill>
                <a:latin typeface="华文仿宋" panose="02010600040101010101" pitchFamily="2" charset="-122"/>
                <a:ea typeface="华文仿宋" panose="02010600040101010101" pitchFamily="2" charset="-122"/>
              </a:rPr>
              <a:t>（以美国数据为主）</a:t>
            </a:r>
            <a:endParaRPr lang="en-US" altLang="zh-CN" sz="1400" dirty="0" smtClean="0">
              <a:solidFill>
                <a:srgbClr val="002060"/>
              </a:solidFill>
              <a:latin typeface="华文仿宋" panose="02010600040101010101" pitchFamily="2" charset="-122"/>
              <a:ea typeface="华文仿宋" panose="02010600040101010101" pitchFamily="2" charset="-122"/>
            </a:endParaRPr>
          </a:p>
          <a:p>
            <a:r>
              <a:rPr lang="en-US" altLang="zh-CN" sz="1400" dirty="0">
                <a:solidFill>
                  <a:srgbClr val="002060"/>
                </a:solidFill>
                <a:latin typeface="华文仿宋" panose="02010600040101010101" pitchFamily="2" charset="-122"/>
                <a:ea typeface="华文仿宋" panose="02010600040101010101" pitchFamily="2" charset="-122"/>
                <a:hlinkClick r:id="rId5"/>
              </a:rPr>
              <a:t>http://www.icpsr.umich.edu/icpsrweb/ICPSR</a:t>
            </a:r>
            <a:r>
              <a:rPr lang="en-US" altLang="zh-CN" sz="1400" dirty="0" smtClean="0">
                <a:solidFill>
                  <a:srgbClr val="002060"/>
                </a:solidFill>
                <a:latin typeface="华文仿宋" panose="02010600040101010101" pitchFamily="2" charset="-122"/>
                <a:ea typeface="华文仿宋" panose="02010600040101010101" pitchFamily="2" charset="-122"/>
                <a:hlinkClick r:id="rId5"/>
              </a:rPr>
              <a:t>/</a:t>
            </a:r>
            <a:r>
              <a:rPr lang="en-US" altLang="zh-CN" sz="1400" dirty="0" smtClean="0">
                <a:solidFill>
                  <a:srgbClr val="002060"/>
                </a:solidFill>
                <a:latin typeface="华文仿宋" panose="02010600040101010101" pitchFamily="2" charset="-122"/>
                <a:ea typeface="华文仿宋" panose="02010600040101010101" pitchFamily="2" charset="-122"/>
              </a:rPr>
              <a:t>  </a:t>
            </a:r>
            <a:r>
              <a:rPr lang="zh-CN" altLang="en-US" sz="1400" dirty="0" smtClean="0">
                <a:solidFill>
                  <a:srgbClr val="002060"/>
                </a:solidFill>
                <a:latin typeface="华文仿宋" panose="02010600040101010101" pitchFamily="2" charset="-122"/>
                <a:ea typeface="华文仿宋" panose="02010600040101010101" pitchFamily="2" charset="-122"/>
              </a:rPr>
              <a:t>（社会科学需要的数据较多</a:t>
            </a:r>
            <a:r>
              <a:rPr lang="zh-CN" altLang="en-US" sz="1600" dirty="0" smtClean="0">
                <a:solidFill>
                  <a:srgbClr val="002060"/>
                </a:solidFill>
                <a:latin typeface="华文仿宋" panose="02010600040101010101" pitchFamily="2" charset="-122"/>
                <a:ea typeface="华文仿宋" panose="02010600040101010101" pitchFamily="2" charset="-122"/>
              </a:rPr>
              <a:t>）</a:t>
            </a:r>
            <a:endParaRPr lang="en-US" altLang="zh-CN" sz="1600" dirty="0" smtClean="0">
              <a:solidFill>
                <a:srgbClr val="002060"/>
              </a:solidFill>
              <a:latin typeface="华文仿宋" panose="02010600040101010101" pitchFamily="2" charset="-122"/>
              <a:ea typeface="华文仿宋" panose="02010600040101010101" pitchFamily="2" charset="-122"/>
            </a:endParaRPr>
          </a:p>
          <a:p>
            <a:endParaRPr lang="en-US" altLang="zh-CN" sz="1600" dirty="0" smtClean="0">
              <a:solidFill>
                <a:srgbClr val="002060"/>
              </a:solidFill>
              <a:latin typeface="华文仿宋" panose="02010600040101010101" pitchFamily="2" charset="-122"/>
              <a:ea typeface="华文仿宋" panose="02010600040101010101" pitchFamily="2" charset="-122"/>
            </a:endParaRPr>
          </a:p>
        </p:txBody>
      </p:sp>
    </p:spTree>
    <p:extLst>
      <p:ext uri="{BB962C8B-B14F-4D97-AF65-F5344CB8AC3E}">
        <p14:creationId xmlns:p14="http://schemas.microsoft.com/office/powerpoint/2010/main" val="2022431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0.2 </a:t>
            </a:r>
            <a:r>
              <a:rPr lang="zh-CN" altLang="en-US" dirty="0" smtClean="0"/>
              <a:t>数据分析</a:t>
            </a:r>
            <a:r>
              <a:rPr lang="en-US" altLang="zh-CN" dirty="0" smtClean="0"/>
              <a:t>-</a:t>
            </a:r>
            <a:r>
              <a:rPr lang="zh-CN" altLang="en-US" sz="3200" dirty="0" smtClean="0"/>
              <a:t>基本原则</a:t>
            </a:r>
            <a:endParaRPr lang="zh-CN" altLang="en-US" sz="3200" dirty="0"/>
          </a:p>
        </p:txBody>
      </p:sp>
      <p:sp>
        <p:nvSpPr>
          <p:cNvPr id="3" name="内容占位符 2"/>
          <p:cNvSpPr>
            <a:spLocks noGrp="1"/>
          </p:cNvSpPr>
          <p:nvPr>
            <p:ph idx="1"/>
          </p:nvPr>
        </p:nvSpPr>
        <p:spPr/>
        <p:txBody>
          <a:bodyPr/>
          <a:lstStyle/>
          <a:p>
            <a:r>
              <a:rPr lang="zh-CN" altLang="en-US" dirty="0" smtClean="0"/>
              <a:t>数据分析作为一种技术手段，需要遵循一些基本的原则性约束。数据分析能力和作用越来越大，而需要遵守的基本要求也在相应提高，甚至上升到规范与道德的程度。</a:t>
            </a:r>
            <a:endParaRPr lang="en-US" altLang="zh-CN" dirty="0" smtClean="0"/>
          </a:p>
          <a:p>
            <a:pPr lvl="1"/>
            <a:r>
              <a:rPr lang="zh-CN" altLang="en-US" sz="2400" b="1" dirty="0" smtClean="0">
                <a:latin typeface="华文新魏" panose="02010800040101010101" pitchFamily="2" charset="-122"/>
                <a:ea typeface="华文新魏" panose="02010800040101010101" pitchFamily="2" charset="-122"/>
              </a:rPr>
              <a:t>数据的真实性</a:t>
            </a:r>
            <a:endParaRPr lang="en-US" altLang="zh-CN" sz="2400" b="1" dirty="0" smtClean="0">
              <a:latin typeface="华文新魏" panose="02010800040101010101" pitchFamily="2" charset="-122"/>
              <a:ea typeface="华文新魏" panose="02010800040101010101" pitchFamily="2" charset="-122"/>
            </a:endParaRPr>
          </a:p>
          <a:p>
            <a:pPr lvl="1"/>
            <a:r>
              <a:rPr lang="zh-CN" altLang="en-US" sz="2400" b="1" dirty="0" smtClean="0">
                <a:latin typeface="华文新魏" panose="02010800040101010101" pitchFamily="2" charset="-122"/>
                <a:ea typeface="华文新魏" panose="02010800040101010101" pitchFamily="2" charset="-122"/>
              </a:rPr>
              <a:t>来源的合法性</a:t>
            </a:r>
            <a:endParaRPr lang="en-US" altLang="zh-CN" sz="2400" b="1" dirty="0" smtClean="0">
              <a:latin typeface="华文新魏" panose="02010800040101010101" pitchFamily="2" charset="-122"/>
              <a:ea typeface="华文新魏" panose="02010800040101010101" pitchFamily="2" charset="-122"/>
            </a:endParaRPr>
          </a:p>
          <a:p>
            <a:pPr lvl="1"/>
            <a:r>
              <a:rPr lang="zh-CN" altLang="en-US" sz="2400" b="1" dirty="0" smtClean="0">
                <a:latin typeface="华文新魏" panose="02010800040101010101" pitchFamily="2" charset="-122"/>
                <a:ea typeface="华文新魏" panose="02010800040101010101" pitchFamily="2" charset="-122"/>
              </a:rPr>
              <a:t>方法的客观性</a:t>
            </a:r>
            <a:endParaRPr lang="en-US" altLang="zh-CN" sz="2400" b="1" dirty="0" smtClean="0">
              <a:latin typeface="华文新魏" panose="02010800040101010101" pitchFamily="2" charset="-122"/>
              <a:ea typeface="华文新魏" panose="02010800040101010101" pitchFamily="2" charset="-122"/>
            </a:endParaRPr>
          </a:p>
          <a:p>
            <a:pPr lvl="1"/>
            <a:r>
              <a:rPr lang="zh-CN" altLang="en-US" sz="2400" b="1" dirty="0" smtClean="0">
                <a:latin typeface="华文新魏" panose="02010800040101010101" pitchFamily="2" charset="-122"/>
                <a:ea typeface="华文新魏" panose="02010800040101010101" pitchFamily="2" charset="-122"/>
              </a:rPr>
              <a:t>目的的合理性</a:t>
            </a:r>
            <a:endParaRPr lang="zh-CN" altLang="en-US" sz="2400" b="1"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159109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0.3 </a:t>
            </a:r>
            <a:r>
              <a:rPr lang="zh-CN" altLang="en-US" dirty="0" smtClean="0"/>
              <a:t>关系</a:t>
            </a:r>
            <a:endParaRPr lang="zh-CN" altLang="en-US" dirty="0"/>
          </a:p>
        </p:txBody>
      </p:sp>
      <p:grpSp>
        <p:nvGrpSpPr>
          <p:cNvPr id="4" name="组合 3"/>
          <p:cNvGrpSpPr/>
          <p:nvPr/>
        </p:nvGrpSpPr>
        <p:grpSpPr>
          <a:xfrm>
            <a:off x="2181680" y="2036545"/>
            <a:ext cx="2099649" cy="1259789"/>
            <a:chOff x="7024" y="515690"/>
            <a:chExt cx="2099649" cy="1259789"/>
          </a:xfrm>
        </p:grpSpPr>
        <p:sp>
          <p:nvSpPr>
            <p:cNvPr id="5" name="圆角矩形 4"/>
            <p:cNvSpPr/>
            <p:nvPr/>
          </p:nvSpPr>
          <p:spPr>
            <a:xfrm>
              <a:off x="7024" y="515690"/>
              <a:ext cx="2099649" cy="1259789"/>
            </a:xfrm>
            <a:prstGeom prst="roundRect">
              <a:avLst>
                <a:gd name="adj" fmla="val 10000"/>
              </a:avLst>
            </a:prstGeom>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6" name="圆角矩形 4"/>
            <p:cNvSpPr/>
            <p:nvPr/>
          </p:nvSpPr>
          <p:spPr>
            <a:xfrm>
              <a:off x="43922" y="552588"/>
              <a:ext cx="2025853" cy="11859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数据分析估计出概率</a:t>
              </a:r>
              <a:r>
                <a:rPr lang="en-US" altLang="zh-CN" sz="1900" kern="1200" dirty="0" smtClean="0"/>
                <a:t>P(A)</a:t>
              </a:r>
              <a:r>
                <a:rPr lang="zh-CN" altLang="en-US" sz="1900" kern="1200" dirty="0" smtClean="0"/>
                <a:t>和</a:t>
              </a:r>
              <a:r>
                <a:rPr lang="en-US" altLang="zh-CN" sz="1900" kern="1200" dirty="0" smtClean="0"/>
                <a:t>P(B)</a:t>
              </a:r>
              <a:endParaRPr lang="zh-CN" altLang="en-US" sz="1900" kern="1200" dirty="0"/>
            </a:p>
          </p:txBody>
        </p:sp>
      </p:grpSp>
      <p:grpSp>
        <p:nvGrpSpPr>
          <p:cNvPr id="7" name="组合 6"/>
          <p:cNvGrpSpPr/>
          <p:nvPr/>
        </p:nvGrpSpPr>
        <p:grpSpPr>
          <a:xfrm>
            <a:off x="4449726" y="2442981"/>
            <a:ext cx="445125" cy="520712"/>
            <a:chOff x="2316638" y="885229"/>
            <a:chExt cx="445125" cy="520712"/>
          </a:xfrm>
        </p:grpSpPr>
        <p:sp>
          <p:nvSpPr>
            <p:cNvPr id="8" name="右箭头 7"/>
            <p:cNvSpPr/>
            <p:nvPr/>
          </p:nvSpPr>
          <p:spPr>
            <a:xfrm>
              <a:off x="2316638" y="885229"/>
              <a:ext cx="445125" cy="520712"/>
            </a:xfrm>
            <a:prstGeom prst="rightArrow">
              <a:avLst>
                <a:gd name="adj1" fmla="val 60000"/>
                <a:gd name="adj2" fmla="val 50000"/>
              </a:avLst>
            </a:prstGeom>
          </p:spPr>
          <p:style>
            <a:lnRef idx="0">
              <a:schemeClr val="accent6">
                <a:tint val="60000"/>
                <a:hueOff val="0"/>
                <a:satOff val="0"/>
                <a:lumOff val="0"/>
                <a:alphaOff val="0"/>
              </a:schemeClr>
            </a:lnRef>
            <a:fillRef idx="1">
              <a:schemeClr val="accent6">
                <a:tint val="60000"/>
                <a:hueOff val="0"/>
                <a:satOff val="0"/>
                <a:lumOff val="0"/>
                <a:alphaOff val="0"/>
              </a:schemeClr>
            </a:fillRef>
            <a:effectRef idx="0">
              <a:schemeClr val="accent6">
                <a:tint val="60000"/>
                <a:hueOff val="0"/>
                <a:satOff val="0"/>
                <a:lumOff val="0"/>
                <a:alphaOff val="0"/>
              </a:schemeClr>
            </a:effectRef>
            <a:fontRef idx="minor">
              <a:schemeClr val="dk1">
                <a:hueOff val="0"/>
                <a:satOff val="0"/>
                <a:lumOff val="0"/>
                <a:alphaOff val="0"/>
              </a:schemeClr>
            </a:fontRef>
          </p:style>
        </p:sp>
        <p:sp>
          <p:nvSpPr>
            <p:cNvPr id="9" name="右箭头 4"/>
            <p:cNvSpPr/>
            <p:nvPr/>
          </p:nvSpPr>
          <p:spPr>
            <a:xfrm>
              <a:off x="2316638" y="989371"/>
              <a:ext cx="311588" cy="31242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p:txBody>
        </p:sp>
      </p:grpSp>
      <p:grpSp>
        <p:nvGrpSpPr>
          <p:cNvPr id="10" name="组合 9"/>
          <p:cNvGrpSpPr/>
          <p:nvPr/>
        </p:nvGrpSpPr>
        <p:grpSpPr>
          <a:xfrm>
            <a:off x="4894851" y="2036545"/>
            <a:ext cx="2099649" cy="1259789"/>
            <a:chOff x="2946533" y="515690"/>
            <a:chExt cx="2099649" cy="1259789"/>
          </a:xfrm>
        </p:grpSpPr>
        <p:sp>
          <p:nvSpPr>
            <p:cNvPr id="11" name="圆角矩形 10"/>
            <p:cNvSpPr/>
            <p:nvPr/>
          </p:nvSpPr>
          <p:spPr>
            <a:xfrm>
              <a:off x="2946533" y="515690"/>
              <a:ext cx="2099649" cy="1259789"/>
            </a:xfrm>
            <a:prstGeom prst="roundRect">
              <a:avLst>
                <a:gd name="adj" fmla="val 10000"/>
              </a:avLst>
            </a:prstGeom>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2" name="圆角矩形 4"/>
            <p:cNvSpPr/>
            <p:nvPr/>
          </p:nvSpPr>
          <p:spPr>
            <a:xfrm>
              <a:off x="2983431" y="552588"/>
              <a:ext cx="2025853" cy="11859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已知概率</a:t>
              </a:r>
              <a:r>
                <a:rPr lang="en-US" altLang="zh-CN" sz="1900" kern="1200" dirty="0" smtClean="0"/>
                <a:t>P(A)</a:t>
              </a:r>
              <a:r>
                <a:rPr lang="zh-CN" altLang="en-US" sz="1900" kern="1200" dirty="0" smtClean="0"/>
                <a:t>和</a:t>
              </a:r>
              <a:r>
                <a:rPr lang="en-US" altLang="zh-CN" sz="1900" kern="1200" dirty="0" smtClean="0"/>
                <a:t>P(B)</a:t>
              </a:r>
              <a:endParaRPr lang="zh-CN" altLang="en-US" sz="1900" kern="1200" dirty="0"/>
            </a:p>
          </p:txBody>
        </p:sp>
      </p:grpSp>
      <p:grpSp>
        <p:nvGrpSpPr>
          <p:cNvPr id="13" name="组合 12"/>
          <p:cNvGrpSpPr/>
          <p:nvPr/>
        </p:nvGrpSpPr>
        <p:grpSpPr>
          <a:xfrm>
            <a:off x="7090105" y="2406083"/>
            <a:ext cx="445125" cy="520712"/>
            <a:chOff x="5256147" y="885229"/>
            <a:chExt cx="445125" cy="520712"/>
          </a:xfrm>
        </p:grpSpPr>
        <p:sp>
          <p:nvSpPr>
            <p:cNvPr id="14" name="右箭头 13"/>
            <p:cNvSpPr/>
            <p:nvPr/>
          </p:nvSpPr>
          <p:spPr>
            <a:xfrm>
              <a:off x="5256147" y="885229"/>
              <a:ext cx="445125" cy="520712"/>
            </a:xfrm>
            <a:prstGeom prst="rightArrow">
              <a:avLst>
                <a:gd name="adj1" fmla="val 60000"/>
                <a:gd name="adj2" fmla="val 50000"/>
              </a:avLst>
            </a:prstGeom>
          </p:spPr>
          <p:style>
            <a:lnRef idx="0">
              <a:schemeClr val="accent6">
                <a:tint val="60000"/>
                <a:hueOff val="0"/>
                <a:satOff val="0"/>
                <a:lumOff val="0"/>
                <a:alphaOff val="0"/>
              </a:schemeClr>
            </a:lnRef>
            <a:fillRef idx="1">
              <a:schemeClr val="accent6">
                <a:tint val="60000"/>
                <a:hueOff val="0"/>
                <a:satOff val="0"/>
                <a:lumOff val="0"/>
                <a:alphaOff val="0"/>
              </a:schemeClr>
            </a:fillRef>
            <a:effectRef idx="0">
              <a:schemeClr val="accent6">
                <a:tint val="60000"/>
                <a:hueOff val="0"/>
                <a:satOff val="0"/>
                <a:lumOff val="0"/>
                <a:alphaOff val="0"/>
              </a:schemeClr>
            </a:effectRef>
            <a:fontRef idx="minor">
              <a:schemeClr val="dk1">
                <a:hueOff val="0"/>
                <a:satOff val="0"/>
                <a:lumOff val="0"/>
                <a:alphaOff val="0"/>
              </a:schemeClr>
            </a:fontRef>
          </p:style>
        </p:sp>
        <p:sp>
          <p:nvSpPr>
            <p:cNvPr id="15" name="右箭头 4"/>
            <p:cNvSpPr/>
            <p:nvPr/>
          </p:nvSpPr>
          <p:spPr>
            <a:xfrm>
              <a:off x="5256147" y="989371"/>
              <a:ext cx="311588" cy="31242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p:txBody>
        </p:sp>
      </p:grpSp>
      <p:grpSp>
        <p:nvGrpSpPr>
          <p:cNvPr id="16" name="组合 15"/>
          <p:cNvGrpSpPr/>
          <p:nvPr/>
        </p:nvGrpSpPr>
        <p:grpSpPr>
          <a:xfrm>
            <a:off x="7644920" y="1999647"/>
            <a:ext cx="2099649" cy="1259789"/>
            <a:chOff x="5886042" y="515690"/>
            <a:chExt cx="2099649" cy="1259789"/>
          </a:xfrm>
        </p:grpSpPr>
        <p:sp>
          <p:nvSpPr>
            <p:cNvPr id="17" name="圆角矩形 16"/>
            <p:cNvSpPr/>
            <p:nvPr/>
          </p:nvSpPr>
          <p:spPr>
            <a:xfrm>
              <a:off x="5886042" y="515690"/>
              <a:ext cx="2099649" cy="1259789"/>
            </a:xfrm>
            <a:prstGeom prst="roundRect">
              <a:avLst>
                <a:gd name="adj" fmla="val 10000"/>
              </a:avLst>
            </a:prstGeom>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8" name="圆角矩形 4"/>
            <p:cNvSpPr/>
            <p:nvPr/>
          </p:nvSpPr>
          <p:spPr>
            <a:xfrm>
              <a:off x="5922940" y="552588"/>
              <a:ext cx="2025853" cy="11859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结果：二者同时出现的概率</a:t>
              </a:r>
              <a:r>
                <a:rPr lang="en-US" altLang="zh-CN" sz="1900" kern="1200" dirty="0" smtClean="0"/>
                <a:t>P(A|B)</a:t>
              </a:r>
              <a:r>
                <a:rPr lang="zh-CN" altLang="en-US" sz="1900" kern="1200" dirty="0" smtClean="0"/>
                <a:t>可计算得到</a:t>
              </a:r>
              <a:endParaRPr lang="zh-CN" altLang="en-US" sz="1900" kern="1200" dirty="0"/>
            </a:p>
          </p:txBody>
        </p:sp>
      </p:gr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1213" y="809461"/>
            <a:ext cx="2360787" cy="189387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9" name="内容占位符 2"/>
          <p:cNvSpPr>
            <a:spLocks noGrp="1"/>
          </p:cNvSpPr>
          <p:nvPr>
            <p:ph idx="1"/>
          </p:nvPr>
        </p:nvSpPr>
        <p:spPr>
          <a:xfrm>
            <a:off x="3475878" y="1130019"/>
            <a:ext cx="6652486" cy="869628"/>
          </a:xfrm>
        </p:spPr>
        <p:txBody>
          <a:bodyPr/>
          <a:lstStyle/>
          <a:p>
            <a:pPr marL="0" indent="0">
              <a:buNone/>
            </a:pPr>
            <a:r>
              <a:rPr lang="zh-CN" altLang="en-US" sz="2400" b="1" dirty="0" smtClean="0">
                <a:latin typeface="华文新魏" panose="02010800040101010101" pitchFamily="2" charset="-122"/>
                <a:ea typeface="华文新魏" panose="02010800040101010101" pitchFamily="2" charset="-122"/>
              </a:rPr>
              <a:t>数据分析与其他数学课的关系？</a:t>
            </a:r>
            <a:endParaRPr lang="zh-CN" altLang="en-US" sz="2400" b="1"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56965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fltVal val="0"/>
                                          </p:val>
                                        </p:tav>
                                        <p:tav tm="100000">
                                          <p:val>
                                            <p:strVal val="#ppt_w"/>
                                          </p:val>
                                        </p:tav>
                                      </p:tavLst>
                                    </p:anim>
                                    <p:anim calcmode="lin" valueType="num">
                                      <p:cBhvr>
                                        <p:cTn id="13" dur="1000" fill="hold"/>
                                        <p:tgtEl>
                                          <p:spTgt spid="3"/>
                                        </p:tgtEl>
                                        <p:attrNameLst>
                                          <p:attrName>ppt_h</p:attrName>
                                        </p:attrNameLst>
                                      </p:cBhvr>
                                      <p:tavLst>
                                        <p:tav tm="0">
                                          <p:val>
                                            <p:fltVal val="0"/>
                                          </p:val>
                                        </p:tav>
                                        <p:tav tm="100000">
                                          <p:val>
                                            <p:strVal val="#ppt_h"/>
                                          </p:val>
                                        </p:tav>
                                      </p:tavLst>
                                    </p:anim>
                                    <p:anim calcmode="lin" valueType="num">
                                      <p:cBhvr>
                                        <p:cTn id="14" dur="1000" fill="hold"/>
                                        <p:tgtEl>
                                          <p:spTgt spid="3"/>
                                        </p:tgtEl>
                                        <p:attrNameLst>
                                          <p:attrName>style.rotation</p:attrName>
                                        </p:attrNameLst>
                                      </p:cBhvr>
                                      <p:tavLst>
                                        <p:tav tm="0">
                                          <p:val>
                                            <p:fltVal val="90"/>
                                          </p:val>
                                        </p:tav>
                                        <p:tav tm="100000">
                                          <p:val>
                                            <p:fltVal val="0"/>
                                          </p:val>
                                        </p:tav>
                                      </p:tavLst>
                                    </p:anim>
                                    <p:animEffect transition="in" filter="fade">
                                      <p:cBhvr>
                                        <p:cTn id="15" dur="10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left)">
                                      <p:cBhvr>
                                        <p:cTn id="34" dur="500"/>
                                        <p:tgtEl>
                                          <p:spTgt spid="4"/>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left)">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0.3 </a:t>
            </a:r>
            <a:r>
              <a:rPr lang="zh-CN" altLang="en-US" dirty="0" smtClean="0"/>
              <a:t>关系</a:t>
            </a:r>
            <a:endParaRPr lang="zh-CN" altLang="en-US" dirty="0"/>
          </a:p>
        </p:txBody>
      </p:sp>
      <p:grpSp>
        <p:nvGrpSpPr>
          <p:cNvPr id="4" name="组合 3"/>
          <p:cNvGrpSpPr/>
          <p:nvPr/>
        </p:nvGrpSpPr>
        <p:grpSpPr>
          <a:xfrm>
            <a:off x="2181680" y="2036545"/>
            <a:ext cx="2099649" cy="1259789"/>
            <a:chOff x="7024" y="515690"/>
            <a:chExt cx="2099649" cy="1259789"/>
          </a:xfrm>
        </p:grpSpPr>
        <p:sp>
          <p:nvSpPr>
            <p:cNvPr id="5" name="圆角矩形 4"/>
            <p:cNvSpPr/>
            <p:nvPr/>
          </p:nvSpPr>
          <p:spPr>
            <a:xfrm>
              <a:off x="7024" y="515690"/>
              <a:ext cx="2099649" cy="1259789"/>
            </a:xfrm>
            <a:prstGeom prst="roundRect">
              <a:avLst>
                <a:gd name="adj" fmla="val 10000"/>
              </a:avLst>
            </a:prstGeom>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6" name="圆角矩形 4"/>
            <p:cNvSpPr/>
            <p:nvPr/>
          </p:nvSpPr>
          <p:spPr>
            <a:xfrm>
              <a:off x="43922" y="552588"/>
              <a:ext cx="2025853" cy="11859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数据分析估计出概率</a:t>
              </a:r>
              <a:r>
                <a:rPr lang="en-US" altLang="zh-CN" sz="1900" kern="1200" dirty="0" smtClean="0"/>
                <a:t>P(A)</a:t>
              </a:r>
              <a:r>
                <a:rPr lang="zh-CN" altLang="en-US" sz="1900" kern="1200" dirty="0" smtClean="0"/>
                <a:t>和</a:t>
              </a:r>
              <a:r>
                <a:rPr lang="en-US" altLang="zh-CN" sz="1900" kern="1200" dirty="0" smtClean="0"/>
                <a:t>P(B)</a:t>
              </a:r>
              <a:endParaRPr lang="zh-CN" altLang="en-US" sz="1900" kern="1200" dirty="0"/>
            </a:p>
          </p:txBody>
        </p:sp>
      </p:grpSp>
      <p:grpSp>
        <p:nvGrpSpPr>
          <p:cNvPr id="7" name="组合 6"/>
          <p:cNvGrpSpPr/>
          <p:nvPr/>
        </p:nvGrpSpPr>
        <p:grpSpPr>
          <a:xfrm>
            <a:off x="4449726" y="2442981"/>
            <a:ext cx="445125" cy="520712"/>
            <a:chOff x="2316638" y="885229"/>
            <a:chExt cx="445125" cy="520712"/>
          </a:xfrm>
        </p:grpSpPr>
        <p:sp>
          <p:nvSpPr>
            <p:cNvPr id="8" name="右箭头 7"/>
            <p:cNvSpPr/>
            <p:nvPr/>
          </p:nvSpPr>
          <p:spPr>
            <a:xfrm>
              <a:off x="2316638" y="885229"/>
              <a:ext cx="445125" cy="520712"/>
            </a:xfrm>
            <a:prstGeom prst="rightArrow">
              <a:avLst>
                <a:gd name="adj1" fmla="val 60000"/>
                <a:gd name="adj2" fmla="val 50000"/>
              </a:avLst>
            </a:prstGeom>
          </p:spPr>
          <p:style>
            <a:lnRef idx="0">
              <a:schemeClr val="accent6">
                <a:tint val="60000"/>
                <a:hueOff val="0"/>
                <a:satOff val="0"/>
                <a:lumOff val="0"/>
                <a:alphaOff val="0"/>
              </a:schemeClr>
            </a:lnRef>
            <a:fillRef idx="1">
              <a:schemeClr val="accent6">
                <a:tint val="60000"/>
                <a:hueOff val="0"/>
                <a:satOff val="0"/>
                <a:lumOff val="0"/>
                <a:alphaOff val="0"/>
              </a:schemeClr>
            </a:fillRef>
            <a:effectRef idx="0">
              <a:schemeClr val="accent6">
                <a:tint val="60000"/>
                <a:hueOff val="0"/>
                <a:satOff val="0"/>
                <a:lumOff val="0"/>
                <a:alphaOff val="0"/>
              </a:schemeClr>
            </a:effectRef>
            <a:fontRef idx="minor">
              <a:schemeClr val="dk1">
                <a:hueOff val="0"/>
                <a:satOff val="0"/>
                <a:lumOff val="0"/>
                <a:alphaOff val="0"/>
              </a:schemeClr>
            </a:fontRef>
          </p:style>
        </p:sp>
        <p:sp>
          <p:nvSpPr>
            <p:cNvPr id="9" name="右箭头 4"/>
            <p:cNvSpPr/>
            <p:nvPr/>
          </p:nvSpPr>
          <p:spPr>
            <a:xfrm>
              <a:off x="2316638" y="989371"/>
              <a:ext cx="311588" cy="31242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p:txBody>
        </p:sp>
      </p:grpSp>
      <p:grpSp>
        <p:nvGrpSpPr>
          <p:cNvPr id="10" name="组合 9"/>
          <p:cNvGrpSpPr/>
          <p:nvPr/>
        </p:nvGrpSpPr>
        <p:grpSpPr>
          <a:xfrm>
            <a:off x="4894851" y="2036545"/>
            <a:ext cx="2099649" cy="1259789"/>
            <a:chOff x="2946533" y="515690"/>
            <a:chExt cx="2099649" cy="1259789"/>
          </a:xfrm>
        </p:grpSpPr>
        <p:sp>
          <p:nvSpPr>
            <p:cNvPr id="11" name="圆角矩形 10"/>
            <p:cNvSpPr/>
            <p:nvPr/>
          </p:nvSpPr>
          <p:spPr>
            <a:xfrm>
              <a:off x="2946533" y="515690"/>
              <a:ext cx="2099649" cy="1259789"/>
            </a:xfrm>
            <a:prstGeom prst="roundRect">
              <a:avLst>
                <a:gd name="adj" fmla="val 10000"/>
              </a:avLst>
            </a:prstGeom>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2" name="圆角矩形 4"/>
            <p:cNvSpPr/>
            <p:nvPr/>
          </p:nvSpPr>
          <p:spPr>
            <a:xfrm>
              <a:off x="2983431" y="552588"/>
              <a:ext cx="2025853" cy="11859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已知概率</a:t>
              </a:r>
              <a:r>
                <a:rPr lang="en-US" altLang="zh-CN" sz="1900" kern="1200" dirty="0" smtClean="0"/>
                <a:t>P(A)</a:t>
              </a:r>
              <a:r>
                <a:rPr lang="zh-CN" altLang="en-US" sz="1900" kern="1200" dirty="0" smtClean="0"/>
                <a:t>和</a:t>
              </a:r>
              <a:r>
                <a:rPr lang="en-US" altLang="zh-CN" sz="1900" kern="1200" dirty="0" smtClean="0"/>
                <a:t>P(B)</a:t>
              </a:r>
              <a:endParaRPr lang="zh-CN" altLang="en-US" sz="1900" kern="1200" dirty="0"/>
            </a:p>
          </p:txBody>
        </p:sp>
      </p:grpSp>
      <p:grpSp>
        <p:nvGrpSpPr>
          <p:cNvPr id="13" name="组合 12"/>
          <p:cNvGrpSpPr/>
          <p:nvPr/>
        </p:nvGrpSpPr>
        <p:grpSpPr>
          <a:xfrm>
            <a:off x="7090105" y="2406083"/>
            <a:ext cx="445125" cy="520712"/>
            <a:chOff x="5256147" y="885229"/>
            <a:chExt cx="445125" cy="520712"/>
          </a:xfrm>
        </p:grpSpPr>
        <p:sp>
          <p:nvSpPr>
            <p:cNvPr id="14" name="右箭头 13"/>
            <p:cNvSpPr/>
            <p:nvPr/>
          </p:nvSpPr>
          <p:spPr>
            <a:xfrm>
              <a:off x="5256147" y="885229"/>
              <a:ext cx="445125" cy="520712"/>
            </a:xfrm>
            <a:prstGeom prst="rightArrow">
              <a:avLst>
                <a:gd name="adj1" fmla="val 60000"/>
                <a:gd name="adj2" fmla="val 50000"/>
              </a:avLst>
            </a:prstGeom>
          </p:spPr>
          <p:style>
            <a:lnRef idx="0">
              <a:schemeClr val="accent6">
                <a:tint val="60000"/>
                <a:hueOff val="0"/>
                <a:satOff val="0"/>
                <a:lumOff val="0"/>
                <a:alphaOff val="0"/>
              </a:schemeClr>
            </a:lnRef>
            <a:fillRef idx="1">
              <a:schemeClr val="accent6">
                <a:tint val="60000"/>
                <a:hueOff val="0"/>
                <a:satOff val="0"/>
                <a:lumOff val="0"/>
                <a:alphaOff val="0"/>
              </a:schemeClr>
            </a:fillRef>
            <a:effectRef idx="0">
              <a:schemeClr val="accent6">
                <a:tint val="60000"/>
                <a:hueOff val="0"/>
                <a:satOff val="0"/>
                <a:lumOff val="0"/>
                <a:alphaOff val="0"/>
              </a:schemeClr>
            </a:effectRef>
            <a:fontRef idx="minor">
              <a:schemeClr val="dk1">
                <a:hueOff val="0"/>
                <a:satOff val="0"/>
                <a:lumOff val="0"/>
                <a:alphaOff val="0"/>
              </a:schemeClr>
            </a:fontRef>
          </p:style>
        </p:sp>
        <p:sp>
          <p:nvSpPr>
            <p:cNvPr id="15" name="右箭头 4"/>
            <p:cNvSpPr/>
            <p:nvPr/>
          </p:nvSpPr>
          <p:spPr>
            <a:xfrm>
              <a:off x="5256147" y="989371"/>
              <a:ext cx="311588" cy="31242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p:txBody>
        </p:sp>
      </p:grpSp>
      <p:grpSp>
        <p:nvGrpSpPr>
          <p:cNvPr id="16" name="组合 15"/>
          <p:cNvGrpSpPr/>
          <p:nvPr/>
        </p:nvGrpSpPr>
        <p:grpSpPr>
          <a:xfrm>
            <a:off x="7644920" y="1999647"/>
            <a:ext cx="2099649" cy="1259789"/>
            <a:chOff x="5886042" y="515690"/>
            <a:chExt cx="2099649" cy="1259789"/>
          </a:xfrm>
        </p:grpSpPr>
        <p:sp>
          <p:nvSpPr>
            <p:cNvPr id="17" name="圆角矩形 16"/>
            <p:cNvSpPr/>
            <p:nvPr/>
          </p:nvSpPr>
          <p:spPr>
            <a:xfrm>
              <a:off x="5886042" y="515690"/>
              <a:ext cx="2099649" cy="1259789"/>
            </a:xfrm>
            <a:prstGeom prst="roundRect">
              <a:avLst>
                <a:gd name="adj" fmla="val 10000"/>
              </a:avLst>
            </a:prstGeom>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8" name="圆角矩形 4"/>
            <p:cNvSpPr/>
            <p:nvPr/>
          </p:nvSpPr>
          <p:spPr>
            <a:xfrm>
              <a:off x="5922940" y="552588"/>
              <a:ext cx="2025853" cy="11859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结果：二者同时出现的概率</a:t>
              </a:r>
              <a:r>
                <a:rPr lang="en-US" altLang="zh-CN" sz="1900" kern="1200" dirty="0" smtClean="0"/>
                <a:t>P(A|B)</a:t>
              </a:r>
              <a:r>
                <a:rPr lang="zh-CN" altLang="en-US" sz="1900" kern="1200" dirty="0" smtClean="0"/>
                <a:t>可计算得到</a:t>
              </a:r>
              <a:endParaRPr lang="zh-CN" altLang="en-US" sz="1900" kern="1200" dirty="0"/>
            </a:p>
          </p:txBody>
        </p:sp>
      </p:grpSp>
      <p:grpSp>
        <p:nvGrpSpPr>
          <p:cNvPr id="19" name="组合 18"/>
          <p:cNvGrpSpPr/>
          <p:nvPr/>
        </p:nvGrpSpPr>
        <p:grpSpPr>
          <a:xfrm>
            <a:off x="3417520" y="4014520"/>
            <a:ext cx="2099649" cy="1259789"/>
            <a:chOff x="5886042" y="515690"/>
            <a:chExt cx="2099649" cy="1259789"/>
          </a:xfrm>
        </p:grpSpPr>
        <p:sp>
          <p:nvSpPr>
            <p:cNvPr id="20" name="圆角矩形 19"/>
            <p:cNvSpPr/>
            <p:nvPr/>
          </p:nvSpPr>
          <p:spPr>
            <a:xfrm>
              <a:off x="5886042" y="515690"/>
              <a:ext cx="2099649" cy="1259789"/>
            </a:xfrm>
            <a:prstGeom prst="roundRect">
              <a:avLst>
                <a:gd name="adj" fmla="val 10000"/>
              </a:avLst>
            </a:prstGeom>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1" name="圆角矩形 4"/>
            <p:cNvSpPr/>
            <p:nvPr/>
          </p:nvSpPr>
          <p:spPr>
            <a:xfrm>
              <a:off x="5922940" y="552588"/>
              <a:ext cx="2025853" cy="11859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业务当中观察到现象</a:t>
              </a:r>
              <a:endParaRPr lang="zh-CN" altLang="en-US" sz="1900" kern="1200" dirty="0"/>
            </a:p>
          </p:txBody>
        </p:sp>
      </p:grpSp>
      <p:grpSp>
        <p:nvGrpSpPr>
          <p:cNvPr id="22" name="组合 21"/>
          <p:cNvGrpSpPr/>
          <p:nvPr/>
        </p:nvGrpSpPr>
        <p:grpSpPr>
          <a:xfrm>
            <a:off x="6126480" y="3965057"/>
            <a:ext cx="2099649" cy="1259789"/>
            <a:chOff x="5886042" y="515690"/>
            <a:chExt cx="2099649" cy="1259789"/>
          </a:xfrm>
        </p:grpSpPr>
        <p:sp>
          <p:nvSpPr>
            <p:cNvPr id="23" name="圆角矩形 22"/>
            <p:cNvSpPr/>
            <p:nvPr/>
          </p:nvSpPr>
          <p:spPr>
            <a:xfrm>
              <a:off x="5886042" y="515690"/>
              <a:ext cx="2099649" cy="1259789"/>
            </a:xfrm>
            <a:prstGeom prst="roundRect">
              <a:avLst>
                <a:gd name="adj" fmla="val 10000"/>
              </a:avLst>
            </a:prstGeom>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4" name="圆角矩形 4"/>
            <p:cNvSpPr/>
            <p:nvPr/>
          </p:nvSpPr>
          <p:spPr>
            <a:xfrm>
              <a:off x="5922940" y="552588"/>
              <a:ext cx="2025853" cy="11859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得出结论，做出行动方案</a:t>
              </a:r>
              <a:endParaRPr lang="zh-CN" altLang="en-US" sz="1900" kern="1200" dirty="0"/>
            </a:p>
          </p:txBody>
        </p:sp>
      </p:grpSp>
      <p:sp>
        <p:nvSpPr>
          <p:cNvPr id="25" name="圆角右箭头 24"/>
          <p:cNvSpPr/>
          <p:nvPr/>
        </p:nvSpPr>
        <p:spPr>
          <a:xfrm rot="16200000">
            <a:off x="2188109" y="3740228"/>
            <a:ext cx="1084400" cy="1023459"/>
          </a:xfrm>
          <a:prstGeom prst="ben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solidFill>
                <a:schemeClr val="tx1"/>
              </a:solidFill>
            </a:endParaRPr>
          </a:p>
        </p:txBody>
      </p:sp>
      <p:sp>
        <p:nvSpPr>
          <p:cNvPr id="26" name="圆角右箭头 25"/>
          <p:cNvSpPr/>
          <p:nvPr/>
        </p:nvSpPr>
        <p:spPr>
          <a:xfrm rot="10800000">
            <a:off x="8283773" y="3709757"/>
            <a:ext cx="1084400" cy="1023459"/>
          </a:xfrm>
          <a:prstGeom prst="ben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solidFill>
                <a:schemeClr val="tx1"/>
              </a:solidFill>
            </a:endParaRPr>
          </a:p>
        </p:txBody>
      </p:sp>
      <p:grpSp>
        <p:nvGrpSpPr>
          <p:cNvPr id="27" name="组合 26"/>
          <p:cNvGrpSpPr/>
          <p:nvPr/>
        </p:nvGrpSpPr>
        <p:grpSpPr>
          <a:xfrm rot="10800000">
            <a:off x="5583939" y="4331067"/>
            <a:ext cx="445125" cy="520712"/>
            <a:chOff x="5256147" y="885229"/>
            <a:chExt cx="445125" cy="520712"/>
          </a:xfrm>
        </p:grpSpPr>
        <p:sp>
          <p:nvSpPr>
            <p:cNvPr id="28" name="右箭头 27"/>
            <p:cNvSpPr/>
            <p:nvPr/>
          </p:nvSpPr>
          <p:spPr>
            <a:xfrm>
              <a:off x="5256147" y="885229"/>
              <a:ext cx="445125" cy="520712"/>
            </a:xfrm>
            <a:prstGeom prst="rightArrow">
              <a:avLst>
                <a:gd name="adj1" fmla="val 60000"/>
                <a:gd name="adj2" fmla="val 50000"/>
              </a:avLst>
            </a:prstGeom>
          </p:spPr>
          <p:style>
            <a:lnRef idx="0">
              <a:schemeClr val="accent6">
                <a:tint val="60000"/>
                <a:hueOff val="0"/>
                <a:satOff val="0"/>
                <a:lumOff val="0"/>
                <a:alphaOff val="0"/>
              </a:schemeClr>
            </a:lnRef>
            <a:fillRef idx="1">
              <a:schemeClr val="accent6">
                <a:tint val="60000"/>
                <a:hueOff val="0"/>
                <a:satOff val="0"/>
                <a:lumOff val="0"/>
                <a:alphaOff val="0"/>
              </a:schemeClr>
            </a:fillRef>
            <a:effectRef idx="0">
              <a:schemeClr val="accent6">
                <a:tint val="60000"/>
                <a:hueOff val="0"/>
                <a:satOff val="0"/>
                <a:lumOff val="0"/>
                <a:alphaOff val="0"/>
              </a:schemeClr>
            </a:effectRef>
            <a:fontRef idx="minor">
              <a:schemeClr val="dk1">
                <a:hueOff val="0"/>
                <a:satOff val="0"/>
                <a:lumOff val="0"/>
                <a:alphaOff val="0"/>
              </a:schemeClr>
            </a:fontRef>
          </p:style>
        </p:sp>
        <p:sp>
          <p:nvSpPr>
            <p:cNvPr id="29" name="右箭头 4"/>
            <p:cNvSpPr/>
            <p:nvPr/>
          </p:nvSpPr>
          <p:spPr>
            <a:xfrm>
              <a:off x="5256147" y="989371"/>
              <a:ext cx="311588" cy="31242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p:txBody>
        </p:sp>
      </p:grpSp>
      <p:sp>
        <p:nvSpPr>
          <p:cNvPr id="30" name="圆角矩形 29"/>
          <p:cNvSpPr/>
          <p:nvPr/>
        </p:nvSpPr>
        <p:spPr>
          <a:xfrm>
            <a:off x="1676400" y="3524250"/>
            <a:ext cx="8448675" cy="2409825"/>
          </a:xfrm>
          <a:prstGeom prst="roundRect">
            <a:avLst/>
          </a:prstGeom>
          <a:noFill/>
          <a:ln w="34925" cmpd="sng">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内容占位符 2"/>
          <p:cNvSpPr>
            <a:spLocks noGrp="1"/>
          </p:cNvSpPr>
          <p:nvPr>
            <p:ph idx="1"/>
          </p:nvPr>
        </p:nvSpPr>
        <p:spPr>
          <a:xfrm>
            <a:off x="3475878" y="1130019"/>
            <a:ext cx="6652486" cy="869628"/>
          </a:xfrm>
        </p:spPr>
        <p:txBody>
          <a:bodyPr/>
          <a:lstStyle/>
          <a:p>
            <a:pPr marL="0" indent="0">
              <a:buNone/>
            </a:pPr>
            <a:r>
              <a:rPr lang="zh-CN" altLang="en-US" sz="2400" b="1" dirty="0" smtClean="0">
                <a:latin typeface="华文新魏" panose="02010800040101010101" pitchFamily="2" charset="-122"/>
                <a:ea typeface="华文新魏" panose="02010800040101010101" pitchFamily="2" charset="-122"/>
              </a:rPr>
              <a:t>数据分析在现实中是怎么用的？</a:t>
            </a:r>
            <a:endParaRPr lang="zh-CN" altLang="en-US" sz="2400" b="1"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418575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fade">
                                      <p:cBhvr>
                                        <p:cTn id="7" dur="500"/>
                                        <p:tgtEl>
                                          <p:spTgt spid="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righ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8"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heel(8)">
                                      <p:cBhvr>
                                        <p:cTn id="17" dur="750"/>
                                        <p:tgtEl>
                                          <p:spTgt spid="25"/>
                                        </p:tgtEl>
                                      </p:cBhvr>
                                    </p:animEffect>
                                  </p:childTnLst>
                                </p:cTn>
                              </p:par>
                            </p:childTnLst>
                          </p:cTn>
                        </p:par>
                        <p:par>
                          <p:cTn id="18" fill="hold">
                            <p:stCondLst>
                              <p:cond delay="750"/>
                            </p:stCondLst>
                            <p:childTnLst>
                              <p:par>
                                <p:cTn id="19" presetID="22" presetClass="entr" presetSubtype="8"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500"/>
                                        <p:tgtEl>
                                          <p:spTgt spid="13"/>
                                        </p:tgtEl>
                                      </p:cBhvr>
                                    </p:animEffect>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left)">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21" presetClass="entr" presetSubtype="1" fill="hold" grpId="0" nodeType="click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wheel(1)">
                                      <p:cBhvr>
                                        <p:cTn id="44" dur="750"/>
                                        <p:tgtEl>
                                          <p:spTgt spid="26"/>
                                        </p:tgtEl>
                                      </p:cBhvr>
                                    </p:animEffect>
                                  </p:childTnLst>
                                </p:cTn>
                              </p:par>
                            </p:childTnLst>
                          </p:cTn>
                        </p:par>
                        <p:par>
                          <p:cTn id="45" fill="hold">
                            <p:stCondLst>
                              <p:cond delay="750"/>
                            </p:stCondLst>
                            <p:childTnLst>
                              <p:par>
                                <p:cTn id="46" presetID="22" presetClass="entr" presetSubtype="2" fill="hold" nodeType="after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right)">
                                      <p:cBhvr>
                                        <p:cTn id="48" dur="500"/>
                                        <p:tgtEl>
                                          <p:spTgt spid="22"/>
                                        </p:tgtEl>
                                      </p:cBhvr>
                                    </p:animEffect>
                                  </p:childTnLst>
                                </p:cTn>
                              </p:par>
                            </p:childTnLst>
                          </p:cTn>
                        </p:par>
                        <p:par>
                          <p:cTn id="49" fill="hold">
                            <p:stCondLst>
                              <p:cond delay="1250"/>
                            </p:stCondLst>
                            <p:childTnLst>
                              <p:par>
                                <p:cTn id="50" presetID="22" presetClass="entr" presetSubtype="2" fill="hold"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right)">
                                      <p:cBhvr>
                                        <p:cTn id="52" dur="50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21" presetClass="entr" presetSubtype="1"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wheel(1)">
                                      <p:cBhvr>
                                        <p:cTn id="57" dur="2000"/>
                                        <p:tgtEl>
                                          <p:spTgt spid="30"/>
                                        </p:tgtEl>
                                      </p:cBhvr>
                                    </p:animEffect>
                                  </p:childTnLst>
                                  <p:subTnLst>
                                    <p:audio>
                                      <p:cMediaNode>
                                        <p:cTn display="0" masterRel="sameClick">
                                          <p:stCondLst>
                                            <p:cond evt="begin" delay="0">
                                              <p:tn val="55"/>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30" grpId="0" animBg="1"/>
      <p:bldP spid="31"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429106" y="2093101"/>
            <a:ext cx="2099649" cy="1259789"/>
            <a:chOff x="7024" y="515690"/>
            <a:chExt cx="2099649" cy="1259789"/>
          </a:xfrm>
        </p:grpSpPr>
        <p:sp>
          <p:nvSpPr>
            <p:cNvPr id="5" name="圆角矩形 4"/>
            <p:cNvSpPr/>
            <p:nvPr/>
          </p:nvSpPr>
          <p:spPr>
            <a:xfrm>
              <a:off x="7024" y="515690"/>
              <a:ext cx="2099649" cy="1259789"/>
            </a:xfrm>
            <a:prstGeom prst="roundRect">
              <a:avLst>
                <a:gd name="adj" fmla="val 10000"/>
              </a:avLst>
            </a:prstGeom>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6" name="圆角矩形 4"/>
            <p:cNvSpPr/>
            <p:nvPr/>
          </p:nvSpPr>
          <p:spPr>
            <a:xfrm>
              <a:off x="43922" y="552588"/>
              <a:ext cx="2025853" cy="11859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现实经济运作</a:t>
              </a:r>
              <a:endParaRPr lang="zh-CN" altLang="en-US" sz="1900" kern="1200" dirty="0"/>
            </a:p>
          </p:txBody>
        </p:sp>
      </p:grpSp>
      <p:grpSp>
        <p:nvGrpSpPr>
          <p:cNvPr id="7" name="组合 6"/>
          <p:cNvGrpSpPr/>
          <p:nvPr/>
        </p:nvGrpSpPr>
        <p:grpSpPr>
          <a:xfrm>
            <a:off x="4237308" y="4790378"/>
            <a:ext cx="2099649" cy="1259789"/>
            <a:chOff x="7024" y="515690"/>
            <a:chExt cx="2099649" cy="1259789"/>
          </a:xfrm>
        </p:grpSpPr>
        <p:sp>
          <p:nvSpPr>
            <p:cNvPr id="8" name="圆角矩形 7"/>
            <p:cNvSpPr/>
            <p:nvPr/>
          </p:nvSpPr>
          <p:spPr>
            <a:xfrm>
              <a:off x="7024" y="515690"/>
              <a:ext cx="2099649" cy="1259789"/>
            </a:xfrm>
            <a:prstGeom prst="roundRect">
              <a:avLst>
                <a:gd name="adj" fmla="val 10000"/>
              </a:avLst>
            </a:prstGeom>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9" name="圆角矩形 4"/>
            <p:cNvSpPr/>
            <p:nvPr/>
          </p:nvSpPr>
          <p:spPr>
            <a:xfrm>
              <a:off x="43922" y="552588"/>
              <a:ext cx="2025853" cy="11859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经济学</a:t>
              </a:r>
              <a:endParaRPr lang="zh-CN" altLang="en-US" sz="1900" kern="1200" dirty="0"/>
            </a:p>
          </p:txBody>
        </p:sp>
      </p:grpSp>
      <p:grpSp>
        <p:nvGrpSpPr>
          <p:cNvPr id="10" name="组合 9"/>
          <p:cNvGrpSpPr/>
          <p:nvPr/>
        </p:nvGrpSpPr>
        <p:grpSpPr>
          <a:xfrm>
            <a:off x="6877727" y="4758575"/>
            <a:ext cx="2099649" cy="1259789"/>
            <a:chOff x="7024" y="515690"/>
            <a:chExt cx="2099649" cy="1259789"/>
          </a:xfrm>
        </p:grpSpPr>
        <p:sp>
          <p:nvSpPr>
            <p:cNvPr id="11" name="圆角矩形 10"/>
            <p:cNvSpPr/>
            <p:nvPr/>
          </p:nvSpPr>
          <p:spPr>
            <a:xfrm>
              <a:off x="7024" y="515690"/>
              <a:ext cx="2099649" cy="1259789"/>
            </a:xfrm>
            <a:prstGeom prst="roundRect">
              <a:avLst>
                <a:gd name="adj" fmla="val 10000"/>
              </a:avLst>
            </a:prstGeom>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2" name="圆角矩形 4"/>
            <p:cNvSpPr/>
            <p:nvPr/>
          </p:nvSpPr>
          <p:spPr>
            <a:xfrm>
              <a:off x="43922" y="552588"/>
              <a:ext cx="2025853" cy="11859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信息技术</a:t>
              </a:r>
              <a:endParaRPr lang="zh-CN" altLang="en-US" sz="1900" kern="1200" dirty="0"/>
            </a:p>
          </p:txBody>
        </p:sp>
      </p:grpSp>
      <p:grpSp>
        <p:nvGrpSpPr>
          <p:cNvPr id="13" name="组合 12"/>
          <p:cNvGrpSpPr/>
          <p:nvPr/>
        </p:nvGrpSpPr>
        <p:grpSpPr>
          <a:xfrm>
            <a:off x="1749289" y="4827276"/>
            <a:ext cx="2099649" cy="1259789"/>
            <a:chOff x="7024" y="515690"/>
            <a:chExt cx="2099649" cy="1259789"/>
          </a:xfrm>
        </p:grpSpPr>
        <p:sp>
          <p:nvSpPr>
            <p:cNvPr id="14" name="圆角矩形 13"/>
            <p:cNvSpPr/>
            <p:nvPr/>
          </p:nvSpPr>
          <p:spPr>
            <a:xfrm>
              <a:off x="7024" y="515690"/>
              <a:ext cx="2099649" cy="1259789"/>
            </a:xfrm>
            <a:prstGeom prst="roundRect">
              <a:avLst>
                <a:gd name="adj" fmla="val 10000"/>
              </a:avLst>
            </a:prstGeom>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5" name="圆角矩形 4"/>
            <p:cNvSpPr/>
            <p:nvPr/>
          </p:nvSpPr>
          <p:spPr>
            <a:xfrm>
              <a:off x="43922" y="552588"/>
              <a:ext cx="2025853" cy="11859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数学课</a:t>
              </a:r>
              <a:endParaRPr lang="zh-CN" altLang="en-US" sz="1900" kern="1200" dirty="0"/>
            </a:p>
          </p:txBody>
        </p:sp>
      </p:grpSp>
      <p:grpSp>
        <p:nvGrpSpPr>
          <p:cNvPr id="16" name="组合 15"/>
          <p:cNvGrpSpPr/>
          <p:nvPr/>
        </p:nvGrpSpPr>
        <p:grpSpPr>
          <a:xfrm>
            <a:off x="5864800" y="2850443"/>
            <a:ext cx="2099649" cy="1259789"/>
            <a:chOff x="7024" y="515690"/>
            <a:chExt cx="2099649" cy="1259789"/>
          </a:xfrm>
        </p:grpSpPr>
        <p:sp>
          <p:nvSpPr>
            <p:cNvPr id="17" name="圆角矩形 16"/>
            <p:cNvSpPr/>
            <p:nvPr/>
          </p:nvSpPr>
          <p:spPr>
            <a:xfrm>
              <a:off x="7024" y="515690"/>
              <a:ext cx="2099649" cy="1259789"/>
            </a:xfrm>
            <a:prstGeom prst="roundRect">
              <a:avLst>
                <a:gd name="adj" fmla="val 10000"/>
              </a:avLst>
            </a:prstGeom>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8" name="圆角矩形 4"/>
            <p:cNvSpPr/>
            <p:nvPr/>
          </p:nvSpPr>
          <p:spPr>
            <a:xfrm>
              <a:off x="43922" y="552588"/>
              <a:ext cx="2025853" cy="11859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专业课</a:t>
              </a:r>
              <a:endParaRPr lang="zh-CN" altLang="en-US" sz="1900" kern="1200" dirty="0"/>
            </a:p>
          </p:txBody>
        </p:sp>
      </p:grpSp>
      <p:grpSp>
        <p:nvGrpSpPr>
          <p:cNvPr id="19" name="组合 18"/>
          <p:cNvGrpSpPr/>
          <p:nvPr/>
        </p:nvGrpSpPr>
        <p:grpSpPr>
          <a:xfrm>
            <a:off x="2919615" y="2856361"/>
            <a:ext cx="2099649" cy="1259789"/>
            <a:chOff x="7024" y="515690"/>
            <a:chExt cx="2099649" cy="1259789"/>
          </a:xfrm>
        </p:grpSpPr>
        <p:sp>
          <p:nvSpPr>
            <p:cNvPr id="20" name="圆角矩形 19"/>
            <p:cNvSpPr/>
            <p:nvPr/>
          </p:nvSpPr>
          <p:spPr>
            <a:xfrm>
              <a:off x="7024" y="515690"/>
              <a:ext cx="2099649" cy="1259789"/>
            </a:xfrm>
            <a:prstGeom prst="roundRect">
              <a:avLst>
                <a:gd name="adj" fmla="val 10000"/>
              </a:avLst>
            </a:prstGeom>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1" name="圆角矩形 4"/>
            <p:cNvSpPr/>
            <p:nvPr/>
          </p:nvSpPr>
          <p:spPr>
            <a:xfrm>
              <a:off x="43922" y="552588"/>
              <a:ext cx="2025853" cy="11859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专业基础</a:t>
              </a:r>
              <a:endParaRPr lang="zh-CN" altLang="en-US" sz="1900" kern="1200" dirty="0"/>
            </a:p>
          </p:txBody>
        </p:sp>
      </p:grpSp>
      <p:grpSp>
        <p:nvGrpSpPr>
          <p:cNvPr id="22" name="组合 21"/>
          <p:cNvGrpSpPr/>
          <p:nvPr/>
        </p:nvGrpSpPr>
        <p:grpSpPr>
          <a:xfrm>
            <a:off x="3040912" y="3179135"/>
            <a:ext cx="4710223" cy="2296632"/>
            <a:chOff x="7024" y="515690"/>
            <a:chExt cx="2099649" cy="1259789"/>
          </a:xfrm>
          <a:noFill/>
        </p:grpSpPr>
        <p:sp>
          <p:nvSpPr>
            <p:cNvPr id="23" name="圆角矩形 22"/>
            <p:cNvSpPr/>
            <p:nvPr/>
          </p:nvSpPr>
          <p:spPr>
            <a:xfrm>
              <a:off x="7024" y="515690"/>
              <a:ext cx="2099649" cy="1259789"/>
            </a:xfrm>
            <a:prstGeom prst="roundRect">
              <a:avLst>
                <a:gd name="adj" fmla="val 10000"/>
              </a:avLst>
            </a:prstGeom>
            <a:grpFill/>
            <a:ln>
              <a:solidFill>
                <a:srgbClr val="FF0000"/>
              </a:solidFill>
            </a:ln>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4" name="圆角矩形 4"/>
            <p:cNvSpPr/>
            <p:nvPr/>
          </p:nvSpPr>
          <p:spPr>
            <a:xfrm>
              <a:off x="43922" y="552588"/>
              <a:ext cx="2025853" cy="1185993"/>
            </a:xfrm>
            <a:prstGeom prst="rect">
              <a:avLst/>
            </a:prstGeom>
            <a:grpFill/>
            <a:ln>
              <a:solidFill>
                <a:srgbClr val="FF0000"/>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数据分析</a:t>
              </a:r>
              <a:endParaRPr lang="zh-CN" altLang="en-US" sz="1900" kern="1200" dirty="0"/>
            </a:p>
          </p:txBody>
        </p:sp>
      </p:grpSp>
      <p:sp>
        <p:nvSpPr>
          <p:cNvPr id="25" name="圆角矩形 4"/>
          <p:cNvSpPr/>
          <p:nvPr/>
        </p:nvSpPr>
        <p:spPr>
          <a:xfrm>
            <a:off x="127591" y="4937970"/>
            <a:ext cx="1723978" cy="11859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基础课</a:t>
            </a:r>
            <a:endParaRPr lang="zh-CN" altLang="en-US" sz="1900" kern="1200" dirty="0"/>
          </a:p>
        </p:txBody>
      </p:sp>
      <p:sp>
        <p:nvSpPr>
          <p:cNvPr id="26" name="圆角矩形 4"/>
          <p:cNvSpPr/>
          <p:nvPr/>
        </p:nvSpPr>
        <p:spPr>
          <a:xfrm>
            <a:off x="127591" y="2924239"/>
            <a:ext cx="1663893" cy="11859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专业课</a:t>
            </a:r>
            <a:endParaRPr lang="zh-CN" altLang="en-US" sz="1900" kern="1200" dirty="0"/>
          </a:p>
        </p:txBody>
      </p:sp>
    </p:spTree>
    <p:extLst>
      <p:ext uri="{BB962C8B-B14F-4D97-AF65-F5344CB8AC3E}">
        <p14:creationId xmlns:p14="http://schemas.microsoft.com/office/powerpoint/2010/main" val="3931453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par>
                          <p:cTn id="33" fill="hold">
                            <p:stCondLst>
                              <p:cond delay="1500"/>
                            </p:stCondLst>
                            <p:childTnLst>
                              <p:par>
                                <p:cTn id="34" presetID="10" presetClass="entr" presetSubtype="0" fill="hold" nodeType="after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heel(1)">
                                      <p:cBhvr>
                                        <p:cTn id="41"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0.4 </a:t>
            </a:r>
            <a:r>
              <a:rPr lang="zh-CN" altLang="en-US" dirty="0" smtClean="0"/>
              <a:t>工具</a:t>
            </a:r>
            <a:endParaRPr lang="zh-CN" altLang="en-US" dirty="0"/>
          </a:p>
        </p:txBody>
      </p:sp>
      <p:sp>
        <p:nvSpPr>
          <p:cNvPr id="3" name="内容占位符 2"/>
          <p:cNvSpPr>
            <a:spLocks noGrp="1"/>
          </p:cNvSpPr>
          <p:nvPr>
            <p:ph idx="1"/>
          </p:nvPr>
        </p:nvSpPr>
        <p:spPr>
          <a:xfrm>
            <a:off x="1097280" y="2626360"/>
            <a:ext cx="3432583" cy="1094740"/>
          </a:xfrm>
          <a:solidFill>
            <a:schemeClr val="bg1">
              <a:lumMod val="95000"/>
            </a:schemeClr>
          </a:solidFill>
        </p:spPr>
        <p:txBody>
          <a:bodyPr>
            <a:normAutofit fontScale="92500" lnSpcReduction="10000"/>
          </a:bodyPr>
          <a:lstStyle/>
          <a:p>
            <a:pPr marL="0" indent="0">
              <a:lnSpc>
                <a:spcPct val="120000"/>
              </a:lnSpc>
              <a:buNone/>
            </a:pPr>
            <a:r>
              <a:rPr lang="zh-CN" altLang="en-US" b="1" dirty="0" smtClean="0"/>
              <a:t>        为什么数据分析以前没有那么重要，现在开始对经济活动产生重要影响？</a:t>
            </a:r>
            <a:endParaRPr lang="zh-CN" altLang="en-US" b="1" dirty="0"/>
          </a:p>
        </p:txBody>
      </p:sp>
      <p:graphicFrame>
        <p:nvGraphicFramePr>
          <p:cNvPr id="4" name="图示 3"/>
          <p:cNvGraphicFramePr/>
          <p:nvPr>
            <p:extLst>
              <p:ext uri="{D42A27DB-BD31-4B8C-83A1-F6EECF244321}">
                <p14:modId xmlns:p14="http://schemas.microsoft.com/office/powerpoint/2010/main" val="1226369904"/>
              </p:ext>
            </p:extLst>
          </p:nvPr>
        </p:nvGraphicFramePr>
        <p:xfrm>
          <a:off x="3929527" y="2917372"/>
          <a:ext cx="4499572" cy="27242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图示 4"/>
          <p:cNvGraphicFramePr/>
          <p:nvPr>
            <p:extLst>
              <p:ext uri="{D42A27DB-BD31-4B8C-83A1-F6EECF244321}">
                <p14:modId xmlns:p14="http://schemas.microsoft.com/office/powerpoint/2010/main" val="3986219753"/>
              </p:ext>
            </p:extLst>
          </p:nvPr>
        </p:nvGraphicFramePr>
        <p:xfrm>
          <a:off x="4503056" y="806631"/>
          <a:ext cx="7460343" cy="186145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6" name="图示 5"/>
          <p:cNvGraphicFramePr/>
          <p:nvPr>
            <p:extLst>
              <p:ext uri="{D42A27DB-BD31-4B8C-83A1-F6EECF244321}">
                <p14:modId xmlns:p14="http://schemas.microsoft.com/office/powerpoint/2010/main" val="289381914"/>
              </p:ext>
            </p:extLst>
          </p:nvPr>
        </p:nvGraphicFramePr>
        <p:xfrm>
          <a:off x="7598013" y="2917372"/>
          <a:ext cx="4499572" cy="272420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2287528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1000"/>
                                        <p:tgtEl>
                                          <p:spTgt spid="4"/>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10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Graphic spid="4" grpId="0">
        <p:bldAsOne/>
      </p:bldGraphic>
      <p:bldGraphic spid="5" grpId="0">
        <p:bldAsOne/>
      </p:bldGraphic>
      <p:bldGraphic spid="6"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0.4 </a:t>
            </a:r>
            <a:r>
              <a:rPr lang="zh-CN" altLang="en-US" dirty="0" smtClean="0"/>
              <a:t>工具</a:t>
            </a:r>
            <a:endParaRPr lang="zh-CN" altLang="en-US" dirty="0"/>
          </a:p>
        </p:txBody>
      </p:sp>
      <p:sp>
        <p:nvSpPr>
          <p:cNvPr id="3" name="内容占位符 2"/>
          <p:cNvSpPr>
            <a:spLocks noGrp="1"/>
          </p:cNvSpPr>
          <p:nvPr>
            <p:ph idx="1"/>
          </p:nvPr>
        </p:nvSpPr>
        <p:spPr>
          <a:xfrm>
            <a:off x="1360081" y="3456756"/>
            <a:ext cx="2996395" cy="1216844"/>
          </a:xfrm>
        </p:spPr>
        <p:txBody>
          <a:bodyPr>
            <a:normAutofit/>
          </a:bodyPr>
          <a:lstStyle/>
          <a:p>
            <a:pPr marL="0" indent="0">
              <a:lnSpc>
                <a:spcPct val="120000"/>
              </a:lnSpc>
              <a:buNone/>
            </a:pPr>
            <a:r>
              <a:rPr lang="zh-CN" altLang="en-US" dirty="0" smtClean="0"/>
              <a:t>分析工具的升级换代使得数据分析工作越来越简单化</a:t>
            </a:r>
            <a:endParaRPr lang="en-US" altLang="zh-CN" dirty="0" smtClean="0"/>
          </a:p>
        </p:txBody>
      </p:sp>
      <p:graphicFrame>
        <p:nvGraphicFramePr>
          <p:cNvPr id="4" name="表格 3"/>
          <p:cNvGraphicFramePr>
            <a:graphicFrameLocks noGrp="1"/>
          </p:cNvGraphicFramePr>
          <p:nvPr>
            <p:extLst>
              <p:ext uri="{D42A27DB-BD31-4B8C-83A1-F6EECF244321}">
                <p14:modId xmlns:p14="http://schemas.microsoft.com/office/powerpoint/2010/main" val="165983548"/>
              </p:ext>
            </p:extLst>
          </p:nvPr>
        </p:nvGraphicFramePr>
        <p:xfrm>
          <a:off x="4952246" y="5946"/>
          <a:ext cx="7016435" cy="6309360"/>
        </p:xfrm>
        <a:graphic>
          <a:graphicData uri="http://schemas.openxmlformats.org/drawingml/2006/table">
            <a:tbl>
              <a:tblPr firstRow="1" bandRow="1">
                <a:tableStyleId>{912C8C85-51F0-491E-9774-3900AFEF0FD7}</a:tableStyleId>
              </a:tblPr>
              <a:tblGrid>
                <a:gridCol w="1589327">
                  <a:extLst>
                    <a:ext uri="{9D8B030D-6E8A-4147-A177-3AD203B41FA5}">
                      <a16:colId xmlns:a16="http://schemas.microsoft.com/office/drawing/2014/main" xmlns="" val="20000"/>
                    </a:ext>
                  </a:extLst>
                </a:gridCol>
                <a:gridCol w="1970006">
                  <a:extLst>
                    <a:ext uri="{9D8B030D-6E8A-4147-A177-3AD203B41FA5}">
                      <a16:colId xmlns:a16="http://schemas.microsoft.com/office/drawing/2014/main" xmlns="" val="20001"/>
                    </a:ext>
                  </a:extLst>
                </a:gridCol>
                <a:gridCol w="3457102">
                  <a:extLst>
                    <a:ext uri="{9D8B030D-6E8A-4147-A177-3AD203B41FA5}">
                      <a16:colId xmlns:a16="http://schemas.microsoft.com/office/drawing/2014/main" xmlns="" val="20002"/>
                    </a:ext>
                  </a:extLst>
                </a:gridCol>
              </a:tblGrid>
              <a:tr h="315943">
                <a:tc>
                  <a:txBody>
                    <a:bodyPr/>
                    <a:lstStyle/>
                    <a:p>
                      <a:r>
                        <a:rPr lang="zh-CN" altLang="en-US" dirty="0" smtClean="0">
                          <a:solidFill>
                            <a:schemeClr val="tx1"/>
                          </a:solidFill>
                        </a:rPr>
                        <a:t>软件名称</a:t>
                      </a:r>
                      <a:endParaRPr lang="zh-CN" altLang="en-US" dirty="0">
                        <a:solidFill>
                          <a:schemeClr val="tx1"/>
                        </a:solidFill>
                      </a:endParaRPr>
                    </a:p>
                  </a:txBody>
                  <a:tcPr>
                    <a:solidFill>
                      <a:schemeClr val="bg1"/>
                    </a:solidFill>
                  </a:tcPr>
                </a:tc>
                <a:tc>
                  <a:txBody>
                    <a:bodyPr/>
                    <a:lstStyle/>
                    <a:p>
                      <a:r>
                        <a:rPr lang="zh-CN" altLang="en-US" dirty="0" smtClean="0">
                          <a:solidFill>
                            <a:schemeClr val="tx1"/>
                          </a:solidFill>
                        </a:rPr>
                        <a:t>文件类型</a:t>
                      </a:r>
                      <a:endParaRPr lang="zh-CN" altLang="en-US" dirty="0">
                        <a:solidFill>
                          <a:schemeClr val="tx1"/>
                        </a:solidFill>
                      </a:endParaRPr>
                    </a:p>
                  </a:txBody>
                  <a:tcPr>
                    <a:solidFill>
                      <a:schemeClr val="bg1"/>
                    </a:solidFill>
                  </a:tcPr>
                </a:tc>
                <a:tc>
                  <a:txBody>
                    <a:bodyPr/>
                    <a:lstStyle/>
                    <a:p>
                      <a:r>
                        <a:rPr lang="zh-CN" altLang="en-US" dirty="0" smtClean="0">
                          <a:solidFill>
                            <a:schemeClr val="tx1"/>
                          </a:solidFill>
                        </a:rPr>
                        <a:t>特点</a:t>
                      </a:r>
                      <a:endParaRPr lang="zh-CN" altLang="en-US" dirty="0">
                        <a:solidFill>
                          <a:schemeClr val="tx1"/>
                        </a:solidFill>
                      </a:endParaRPr>
                    </a:p>
                  </a:txBody>
                  <a:tcPr>
                    <a:solidFill>
                      <a:schemeClr val="bg1"/>
                    </a:solidFill>
                  </a:tcPr>
                </a:tc>
                <a:extLst>
                  <a:ext uri="{0D108BD9-81ED-4DB2-BD59-A6C34878D82A}">
                    <a16:rowId xmlns:a16="http://schemas.microsoft.com/office/drawing/2014/main" xmlns="" val="10000"/>
                  </a:ext>
                </a:extLst>
              </a:tr>
              <a:tr h="315943">
                <a:tc>
                  <a:txBody>
                    <a:bodyPr/>
                    <a:lstStyle/>
                    <a:p>
                      <a:r>
                        <a:rPr lang="en-US" altLang="zh-CN" dirty="0" smtClean="0"/>
                        <a:t>EXCEL</a:t>
                      </a:r>
                      <a:endParaRPr lang="zh-CN" altLang="en-US" dirty="0"/>
                    </a:p>
                  </a:txBody>
                  <a:tcPr>
                    <a:solidFill>
                      <a:schemeClr val="bg1"/>
                    </a:solidFill>
                  </a:tcPr>
                </a:tc>
                <a:tc>
                  <a:txBody>
                    <a:bodyPr/>
                    <a:lstStyle/>
                    <a:p>
                      <a:r>
                        <a:rPr lang="en-US" altLang="zh-CN" dirty="0" err="1" smtClean="0"/>
                        <a:t>xlx</a:t>
                      </a:r>
                      <a:r>
                        <a:rPr lang="en-US" altLang="zh-CN" dirty="0" smtClean="0"/>
                        <a:t>/</a:t>
                      </a:r>
                      <a:r>
                        <a:rPr lang="en-US" altLang="zh-CN" dirty="0" err="1" smtClean="0"/>
                        <a:t>xlsx</a:t>
                      </a:r>
                      <a:endParaRPr lang="zh-CN" altLang="en-US" dirty="0"/>
                    </a:p>
                  </a:txBody>
                  <a:tcPr>
                    <a:solidFill>
                      <a:schemeClr val="bg1"/>
                    </a:solidFill>
                  </a:tcPr>
                </a:tc>
                <a:tc>
                  <a:txBody>
                    <a:bodyPr/>
                    <a:lstStyle/>
                    <a:p>
                      <a:r>
                        <a:rPr lang="zh-CN" altLang="en-US" dirty="0" smtClean="0"/>
                        <a:t>所见即所得</a:t>
                      </a:r>
                      <a:endParaRPr lang="zh-CN" altLang="en-US" dirty="0"/>
                    </a:p>
                  </a:txBody>
                  <a:tcPr>
                    <a:solidFill>
                      <a:schemeClr val="bg1"/>
                    </a:solidFill>
                  </a:tcPr>
                </a:tc>
                <a:extLst>
                  <a:ext uri="{0D108BD9-81ED-4DB2-BD59-A6C34878D82A}">
                    <a16:rowId xmlns:a16="http://schemas.microsoft.com/office/drawing/2014/main" xmlns="" val="10001"/>
                  </a:ext>
                </a:extLst>
              </a:tr>
              <a:tr h="315943">
                <a:tc>
                  <a:txBody>
                    <a:bodyPr/>
                    <a:lstStyle/>
                    <a:p>
                      <a:r>
                        <a:rPr lang="en-US" altLang="zh-CN" dirty="0" smtClean="0"/>
                        <a:t>SPSS</a:t>
                      </a:r>
                      <a:endParaRPr lang="zh-CN" altLang="en-US" dirty="0"/>
                    </a:p>
                  </a:txBody>
                  <a:tcPr>
                    <a:solidFill>
                      <a:schemeClr val="bg1"/>
                    </a:solidFill>
                  </a:tcPr>
                </a:tc>
                <a:tc>
                  <a:txBody>
                    <a:bodyPr/>
                    <a:lstStyle/>
                    <a:p>
                      <a:r>
                        <a:rPr lang="zh-CN" altLang="en-US" dirty="0" smtClean="0"/>
                        <a:t>数据文件：</a:t>
                      </a:r>
                      <a:r>
                        <a:rPr lang="en-US" altLang="zh-CN" dirty="0" err="1" smtClean="0"/>
                        <a:t>sav</a:t>
                      </a:r>
                      <a:endParaRPr lang="en-US" altLang="zh-CN" dirty="0" smtClean="0"/>
                    </a:p>
                    <a:p>
                      <a:r>
                        <a:rPr lang="zh-CN" altLang="en-US" dirty="0" smtClean="0"/>
                        <a:t>输出文件：</a:t>
                      </a:r>
                      <a:r>
                        <a:rPr lang="en-US" altLang="zh-CN" dirty="0" err="1" smtClean="0"/>
                        <a:t>spv</a:t>
                      </a:r>
                      <a:endParaRPr lang="zh-CN" altLang="en-US" dirty="0"/>
                    </a:p>
                  </a:txBody>
                  <a:tcPr>
                    <a:solidFill>
                      <a:schemeClr val="bg1"/>
                    </a:solidFill>
                  </a:tcPr>
                </a:tc>
                <a:tc>
                  <a:txBody>
                    <a:bodyPr/>
                    <a:lstStyle/>
                    <a:p>
                      <a:r>
                        <a:rPr lang="zh-CN" altLang="en-US" dirty="0" smtClean="0"/>
                        <a:t>数据规则化，方法高度集成</a:t>
                      </a:r>
                      <a:endParaRPr lang="zh-CN" altLang="en-US" dirty="0"/>
                    </a:p>
                  </a:txBody>
                  <a:tcPr>
                    <a:solidFill>
                      <a:schemeClr val="bg1"/>
                    </a:solidFill>
                  </a:tcPr>
                </a:tc>
                <a:extLst>
                  <a:ext uri="{0D108BD9-81ED-4DB2-BD59-A6C34878D82A}">
                    <a16:rowId xmlns:a16="http://schemas.microsoft.com/office/drawing/2014/main" xmlns="" val="10002"/>
                  </a:ext>
                </a:extLst>
              </a:tr>
              <a:tr h="315943">
                <a:tc>
                  <a:txBody>
                    <a:bodyPr/>
                    <a:lstStyle/>
                    <a:p>
                      <a:r>
                        <a:rPr lang="en-US" altLang="zh-CN" dirty="0" smtClean="0"/>
                        <a:t>STATA</a:t>
                      </a:r>
                      <a:endParaRPr lang="zh-CN" altLang="en-US" dirty="0"/>
                    </a:p>
                  </a:txBody>
                  <a:tcPr>
                    <a:solidFill>
                      <a:schemeClr val="bg1"/>
                    </a:solidFill>
                  </a:tcPr>
                </a:tc>
                <a:tc>
                  <a:txBody>
                    <a:bodyPr/>
                    <a:lstStyle/>
                    <a:p>
                      <a:r>
                        <a:rPr lang="zh-CN" altLang="en-US" dirty="0" smtClean="0"/>
                        <a:t>数据文件：</a:t>
                      </a:r>
                      <a:r>
                        <a:rPr lang="en-US" altLang="zh-CN" dirty="0" err="1" smtClean="0"/>
                        <a:t>dta</a:t>
                      </a:r>
                      <a:endParaRPr lang="en-US" altLang="zh-CN" dirty="0" smtClean="0"/>
                    </a:p>
                    <a:p>
                      <a:r>
                        <a:rPr lang="zh-CN" altLang="en-US" dirty="0" smtClean="0"/>
                        <a:t>程序文件：</a:t>
                      </a:r>
                      <a:r>
                        <a:rPr lang="en-US" altLang="zh-CN" dirty="0" smtClean="0"/>
                        <a:t>do</a:t>
                      </a:r>
                      <a:endParaRPr lang="zh-CN" altLang="en-US" dirty="0"/>
                    </a:p>
                  </a:txBody>
                  <a:tcPr>
                    <a:solidFill>
                      <a:schemeClr val="bg1"/>
                    </a:solidFill>
                  </a:tcPr>
                </a:tc>
                <a:tc>
                  <a:txBody>
                    <a:bodyPr/>
                    <a:lstStyle/>
                    <a:p>
                      <a:r>
                        <a:rPr lang="zh-CN" altLang="en-US" dirty="0" smtClean="0"/>
                        <a:t>可编程、操作容易</a:t>
                      </a:r>
                      <a:endParaRPr lang="en-US" altLang="zh-CN" dirty="0" smtClean="0"/>
                    </a:p>
                    <a:p>
                      <a:r>
                        <a:rPr lang="zh-CN" altLang="en-US" dirty="0" smtClean="0"/>
                        <a:t>计量经济支持度高</a:t>
                      </a:r>
                      <a:endParaRPr lang="zh-CN" altLang="en-US" dirty="0"/>
                    </a:p>
                  </a:txBody>
                  <a:tcPr>
                    <a:solidFill>
                      <a:schemeClr val="bg1"/>
                    </a:solidFill>
                  </a:tcPr>
                </a:tc>
                <a:extLst>
                  <a:ext uri="{0D108BD9-81ED-4DB2-BD59-A6C34878D82A}">
                    <a16:rowId xmlns:a16="http://schemas.microsoft.com/office/drawing/2014/main" xmlns="" val="10003"/>
                  </a:ext>
                </a:extLst>
              </a:tr>
              <a:tr h="315943">
                <a:tc>
                  <a:txBody>
                    <a:bodyPr/>
                    <a:lstStyle/>
                    <a:p>
                      <a:r>
                        <a:rPr lang="en-US" altLang="zh-CN" dirty="0" smtClean="0"/>
                        <a:t>SAS</a:t>
                      </a:r>
                      <a:endParaRPr lang="zh-CN" altLang="en-US" dirty="0"/>
                    </a:p>
                  </a:txBody>
                  <a:tcPr>
                    <a:solidFill>
                      <a:schemeClr val="bg1"/>
                    </a:solidFill>
                  </a:tcPr>
                </a:tc>
                <a:tc>
                  <a:txBody>
                    <a:bodyPr/>
                    <a:lstStyle/>
                    <a:p>
                      <a:r>
                        <a:rPr lang="zh-CN" altLang="en-US" dirty="0" smtClean="0"/>
                        <a:t>程序文件：</a:t>
                      </a:r>
                      <a:r>
                        <a:rPr lang="en-US" altLang="zh-CN" dirty="0" err="1" smtClean="0"/>
                        <a:t>sas</a:t>
                      </a:r>
                      <a:endParaRPr lang="en-US" altLang="zh-CN" dirty="0" smtClean="0"/>
                    </a:p>
                    <a:p>
                      <a:endParaRPr lang="zh-CN" altLang="en-US" dirty="0"/>
                    </a:p>
                  </a:txBody>
                  <a:tcPr>
                    <a:solidFill>
                      <a:schemeClr val="bg1"/>
                    </a:solidFill>
                  </a:tcPr>
                </a:tc>
                <a:tc>
                  <a:txBody>
                    <a:bodyPr/>
                    <a:lstStyle/>
                    <a:p>
                      <a:r>
                        <a:rPr lang="zh-CN" altLang="en-US" dirty="0" smtClean="0"/>
                        <a:t>强大的数据编程语言，适于对接数据库，完成复杂任务，商务特色明显</a:t>
                      </a:r>
                      <a:endParaRPr lang="zh-CN" altLang="en-US" dirty="0"/>
                    </a:p>
                  </a:txBody>
                  <a:tcPr>
                    <a:solidFill>
                      <a:schemeClr val="bg1"/>
                    </a:solidFill>
                  </a:tcPr>
                </a:tc>
                <a:extLst>
                  <a:ext uri="{0D108BD9-81ED-4DB2-BD59-A6C34878D82A}">
                    <a16:rowId xmlns:a16="http://schemas.microsoft.com/office/drawing/2014/main" xmlns="" val="10004"/>
                  </a:ext>
                </a:extLst>
              </a:tr>
              <a:tr h="315943">
                <a:tc>
                  <a:txBody>
                    <a:bodyPr/>
                    <a:lstStyle/>
                    <a:p>
                      <a:r>
                        <a:rPr lang="en-US" altLang="zh-CN" dirty="0" smtClean="0"/>
                        <a:t>EVIEWS</a:t>
                      </a:r>
                      <a:endParaRPr lang="zh-CN" altLang="en-US" dirty="0"/>
                    </a:p>
                  </a:txBody>
                  <a:tcPr>
                    <a:solidFill>
                      <a:schemeClr val="bg1"/>
                    </a:solidFill>
                  </a:tcPr>
                </a:tc>
                <a:tc>
                  <a:txBody>
                    <a:bodyPr/>
                    <a:lstStyle/>
                    <a:p>
                      <a:endParaRPr lang="zh-CN" altLang="en-US" dirty="0"/>
                    </a:p>
                  </a:txBody>
                  <a:tcPr>
                    <a:solidFill>
                      <a:schemeClr val="bg1"/>
                    </a:solidFill>
                  </a:tcPr>
                </a:tc>
                <a:tc>
                  <a:txBody>
                    <a:bodyPr/>
                    <a:lstStyle/>
                    <a:p>
                      <a:r>
                        <a:rPr lang="zh-CN" altLang="en-US" dirty="0" smtClean="0"/>
                        <a:t>计量经济软件，操作与</a:t>
                      </a:r>
                      <a:r>
                        <a:rPr lang="en-US" altLang="zh-CN" dirty="0" smtClean="0"/>
                        <a:t>STATA</a:t>
                      </a:r>
                      <a:r>
                        <a:rPr lang="zh-CN" altLang="en-US" dirty="0" smtClean="0"/>
                        <a:t>类似</a:t>
                      </a:r>
                      <a:endParaRPr lang="zh-CN" altLang="en-US" dirty="0"/>
                    </a:p>
                  </a:txBody>
                  <a:tcPr>
                    <a:solidFill>
                      <a:schemeClr val="bg1"/>
                    </a:solidFill>
                  </a:tcPr>
                </a:tc>
                <a:extLst>
                  <a:ext uri="{0D108BD9-81ED-4DB2-BD59-A6C34878D82A}">
                    <a16:rowId xmlns:a16="http://schemas.microsoft.com/office/drawing/2014/main" xmlns="" val="10005"/>
                  </a:ext>
                </a:extLst>
              </a:tr>
              <a:tr h="315943">
                <a:tc>
                  <a:txBody>
                    <a:bodyPr/>
                    <a:lstStyle/>
                    <a:p>
                      <a:r>
                        <a:rPr lang="en-US" altLang="zh-CN" dirty="0" smtClean="0"/>
                        <a:t>MATLAB</a:t>
                      </a:r>
                      <a:endParaRPr lang="zh-CN" altLang="en-US" dirty="0"/>
                    </a:p>
                  </a:txBody>
                  <a:tcPr>
                    <a:solidFill>
                      <a:schemeClr val="bg1"/>
                    </a:solidFill>
                  </a:tcPr>
                </a:tc>
                <a:tc>
                  <a:txBody>
                    <a:bodyPr/>
                    <a:lstStyle/>
                    <a:p>
                      <a:r>
                        <a:rPr lang="zh-CN" altLang="en-US" dirty="0" smtClean="0"/>
                        <a:t>数据文件：</a:t>
                      </a:r>
                      <a:r>
                        <a:rPr lang="en-US" altLang="zh-CN" dirty="0" smtClean="0"/>
                        <a:t>mat</a:t>
                      </a:r>
                    </a:p>
                    <a:p>
                      <a:r>
                        <a:rPr lang="zh-CN" altLang="en-US" dirty="0" smtClean="0"/>
                        <a:t>程序文件：</a:t>
                      </a:r>
                      <a:r>
                        <a:rPr lang="en-US" altLang="zh-CN" dirty="0" smtClean="0"/>
                        <a:t>m txt</a:t>
                      </a:r>
                      <a:endParaRPr lang="zh-CN" altLang="en-US" dirty="0"/>
                    </a:p>
                  </a:txBody>
                  <a:tcPr>
                    <a:solidFill>
                      <a:schemeClr val="bg1"/>
                    </a:solidFill>
                  </a:tcPr>
                </a:tc>
                <a:tc>
                  <a:txBody>
                    <a:bodyPr/>
                    <a:lstStyle/>
                    <a:p>
                      <a:r>
                        <a:rPr lang="zh-CN" altLang="en-US" dirty="0" smtClean="0"/>
                        <a:t>计算功能强大，编程语言接近日常英语</a:t>
                      </a:r>
                      <a:endParaRPr lang="zh-CN" altLang="en-US" dirty="0"/>
                    </a:p>
                  </a:txBody>
                  <a:tcPr>
                    <a:solidFill>
                      <a:schemeClr val="bg1"/>
                    </a:solidFill>
                  </a:tcPr>
                </a:tc>
                <a:extLst>
                  <a:ext uri="{0D108BD9-81ED-4DB2-BD59-A6C34878D82A}">
                    <a16:rowId xmlns:a16="http://schemas.microsoft.com/office/drawing/2014/main" xmlns="" val="10006"/>
                  </a:ext>
                </a:extLst>
              </a:tr>
              <a:tr h="315943">
                <a:tc>
                  <a:txBody>
                    <a:bodyPr/>
                    <a:lstStyle/>
                    <a:p>
                      <a:r>
                        <a:rPr lang="en-US" altLang="zh-CN" dirty="0" smtClean="0"/>
                        <a:t>Mathematica</a:t>
                      </a:r>
                      <a:endParaRPr lang="zh-CN" altLang="en-US" dirty="0"/>
                    </a:p>
                  </a:txBody>
                  <a:tcPr>
                    <a:solidFill>
                      <a:schemeClr val="bg1"/>
                    </a:solidFill>
                  </a:tcPr>
                </a:tc>
                <a:tc>
                  <a:txBody>
                    <a:bodyPr/>
                    <a:lstStyle/>
                    <a:p>
                      <a:endParaRPr lang="zh-CN" altLang="en-US" dirty="0"/>
                    </a:p>
                  </a:txBody>
                  <a:tcPr>
                    <a:solidFill>
                      <a:schemeClr val="bg1"/>
                    </a:solidFill>
                  </a:tcPr>
                </a:tc>
                <a:tc>
                  <a:txBody>
                    <a:bodyPr/>
                    <a:lstStyle/>
                    <a:p>
                      <a:endParaRPr lang="zh-CN" altLang="en-US" dirty="0"/>
                    </a:p>
                  </a:txBody>
                  <a:tcPr>
                    <a:solidFill>
                      <a:schemeClr val="bg1"/>
                    </a:solidFill>
                  </a:tcPr>
                </a:tc>
                <a:extLst>
                  <a:ext uri="{0D108BD9-81ED-4DB2-BD59-A6C34878D82A}">
                    <a16:rowId xmlns:a16="http://schemas.microsoft.com/office/drawing/2014/main" xmlns="" val="10007"/>
                  </a:ext>
                </a:extLst>
              </a:tr>
              <a:tr h="31594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Maple</a:t>
                      </a:r>
                      <a:endParaRPr lang="zh-CN" altLang="en-US" dirty="0"/>
                    </a:p>
                  </a:txBody>
                  <a:tcPr>
                    <a:solidFill>
                      <a:schemeClr val="bg1"/>
                    </a:solidFill>
                  </a:tcPr>
                </a:tc>
                <a:tc>
                  <a:txBody>
                    <a:bodyPr/>
                    <a:lstStyle/>
                    <a:p>
                      <a:endParaRPr lang="zh-CN" altLang="en-US"/>
                    </a:p>
                  </a:txBody>
                  <a:tcPr>
                    <a:solidFill>
                      <a:schemeClr val="bg1"/>
                    </a:solidFill>
                  </a:tcPr>
                </a:tc>
                <a:tc>
                  <a:txBody>
                    <a:bodyPr/>
                    <a:lstStyle/>
                    <a:p>
                      <a:endParaRPr lang="zh-CN" altLang="en-US" dirty="0"/>
                    </a:p>
                  </a:txBody>
                  <a:tcPr>
                    <a:solidFill>
                      <a:schemeClr val="bg1"/>
                    </a:solidFill>
                  </a:tcPr>
                </a:tc>
                <a:extLst>
                  <a:ext uri="{0D108BD9-81ED-4DB2-BD59-A6C34878D82A}">
                    <a16:rowId xmlns:a16="http://schemas.microsoft.com/office/drawing/2014/main" xmlns="" val="10008"/>
                  </a:ext>
                </a:extLst>
              </a:tr>
              <a:tr h="31594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LISP</a:t>
                      </a:r>
                      <a:endParaRPr lang="zh-CN" altLang="en-US" dirty="0"/>
                    </a:p>
                  </a:txBody>
                  <a:tcPr>
                    <a:solidFill>
                      <a:schemeClr val="bg1"/>
                    </a:solidFill>
                  </a:tcPr>
                </a:tc>
                <a:tc>
                  <a:txBody>
                    <a:bodyPr/>
                    <a:lstStyle/>
                    <a:p>
                      <a:endParaRPr lang="zh-CN" altLang="en-US" dirty="0"/>
                    </a:p>
                  </a:txBody>
                  <a:tcPr>
                    <a:solidFill>
                      <a:schemeClr val="bg1"/>
                    </a:solidFill>
                  </a:tcPr>
                </a:tc>
                <a:tc>
                  <a:txBody>
                    <a:bodyPr/>
                    <a:lstStyle/>
                    <a:p>
                      <a:endParaRPr lang="zh-CN" altLang="en-US" dirty="0"/>
                    </a:p>
                  </a:txBody>
                  <a:tcPr>
                    <a:solidFill>
                      <a:schemeClr val="bg1"/>
                    </a:solidFill>
                  </a:tcPr>
                </a:tc>
                <a:extLst>
                  <a:ext uri="{0D108BD9-81ED-4DB2-BD59-A6C34878D82A}">
                    <a16:rowId xmlns:a16="http://schemas.microsoft.com/office/drawing/2014/main" xmlns="" val="10009"/>
                  </a:ext>
                </a:extLst>
              </a:tr>
              <a:tr h="31594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SCILAB</a:t>
                      </a:r>
                      <a:endParaRPr lang="zh-CN" altLang="en-US" dirty="0"/>
                    </a:p>
                  </a:txBody>
                  <a:tcPr>
                    <a:solidFill>
                      <a:schemeClr val="bg1"/>
                    </a:solidFill>
                  </a:tcPr>
                </a:tc>
                <a:tc>
                  <a:txBody>
                    <a:bodyPr/>
                    <a:lstStyle/>
                    <a:p>
                      <a:endParaRPr lang="zh-CN" altLang="en-US" dirty="0"/>
                    </a:p>
                  </a:txBody>
                  <a:tcPr>
                    <a:solidFill>
                      <a:schemeClr val="bg1"/>
                    </a:solidFill>
                  </a:tcPr>
                </a:tc>
                <a:tc>
                  <a:txBody>
                    <a:bodyPr/>
                    <a:lstStyle/>
                    <a:p>
                      <a:r>
                        <a:rPr lang="zh-CN" altLang="en-US" dirty="0" smtClean="0"/>
                        <a:t>开放式计算软件，与</a:t>
                      </a:r>
                      <a:r>
                        <a:rPr lang="en-US" altLang="zh-CN" dirty="0" err="1" smtClean="0"/>
                        <a:t>matlab</a:t>
                      </a:r>
                      <a:r>
                        <a:rPr lang="zh-CN" altLang="en-US" dirty="0" smtClean="0"/>
                        <a:t>类似</a:t>
                      </a:r>
                      <a:endParaRPr lang="zh-CN" altLang="en-US" dirty="0"/>
                    </a:p>
                  </a:txBody>
                  <a:tcPr>
                    <a:solidFill>
                      <a:schemeClr val="bg1"/>
                    </a:solidFill>
                  </a:tcPr>
                </a:tc>
                <a:extLst>
                  <a:ext uri="{0D108BD9-81ED-4DB2-BD59-A6C34878D82A}">
                    <a16:rowId xmlns:a16="http://schemas.microsoft.com/office/drawing/2014/main" xmlns="" val="10010"/>
                  </a:ext>
                </a:extLst>
              </a:tr>
              <a:tr h="315943">
                <a:tc>
                  <a:txBody>
                    <a:bodyPr/>
                    <a:lstStyle/>
                    <a:p>
                      <a:r>
                        <a:rPr lang="en-US" altLang="zh-CN" dirty="0" smtClean="0"/>
                        <a:t>R</a:t>
                      </a:r>
                      <a:endParaRPr lang="zh-CN" altLang="en-US" dirty="0"/>
                    </a:p>
                  </a:txBody>
                  <a:tcPr>
                    <a:solidFill>
                      <a:schemeClr val="bg1"/>
                    </a:solidFill>
                  </a:tcPr>
                </a:tc>
                <a:tc>
                  <a:txBody>
                    <a:bodyPr/>
                    <a:lstStyle/>
                    <a:p>
                      <a:endParaRPr lang="zh-CN" altLang="en-US" dirty="0"/>
                    </a:p>
                  </a:txBody>
                  <a:tcPr>
                    <a:solidFill>
                      <a:schemeClr val="bg1"/>
                    </a:solidFill>
                  </a:tcPr>
                </a:tc>
                <a:tc>
                  <a:txBody>
                    <a:bodyPr/>
                    <a:lstStyle/>
                    <a:p>
                      <a:r>
                        <a:rPr lang="zh-CN" altLang="en-US" dirty="0" smtClean="0"/>
                        <a:t>开放式软件，标准化的程序包简化了工作，计算速度慢</a:t>
                      </a:r>
                      <a:endParaRPr lang="zh-CN" altLang="en-US" dirty="0"/>
                    </a:p>
                  </a:txBody>
                  <a:tcPr>
                    <a:solidFill>
                      <a:schemeClr val="bg1"/>
                    </a:solidFill>
                  </a:tcPr>
                </a:tc>
                <a:extLst>
                  <a:ext uri="{0D108BD9-81ED-4DB2-BD59-A6C34878D82A}">
                    <a16:rowId xmlns:a16="http://schemas.microsoft.com/office/drawing/2014/main" xmlns="" val="10011"/>
                  </a:ext>
                </a:extLst>
              </a:tr>
            </a:tbl>
          </a:graphicData>
        </a:graphic>
      </p:graphicFrame>
      <p:sp>
        <p:nvSpPr>
          <p:cNvPr id="5" name="内容占位符 2"/>
          <p:cNvSpPr txBox="1">
            <a:spLocks/>
          </p:cNvSpPr>
          <p:nvPr/>
        </p:nvSpPr>
        <p:spPr>
          <a:xfrm>
            <a:off x="1249680" y="1998135"/>
            <a:ext cx="3106796" cy="13673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20000"/>
              </a:lnSpc>
            </a:pPr>
            <a:r>
              <a:rPr lang="zh-CN" altLang="en-US" dirty="0" smtClean="0"/>
              <a:t>需求来自于实际业务，方法来自于理论创造，工具将想法变成现实</a:t>
            </a:r>
            <a:endParaRPr lang="en-US" altLang="zh-CN" dirty="0" smtClean="0"/>
          </a:p>
        </p:txBody>
      </p:sp>
      <p:sp>
        <p:nvSpPr>
          <p:cNvPr id="6" name="圆角矩形 5"/>
          <p:cNvSpPr/>
          <p:nvPr/>
        </p:nvSpPr>
        <p:spPr>
          <a:xfrm>
            <a:off x="4834550" y="5694630"/>
            <a:ext cx="7288040" cy="61563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4833049" y="393700"/>
            <a:ext cx="7288040" cy="673087"/>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64472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up)">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up)">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heel(1)">
                                      <p:cBhvr>
                                        <p:cTn id="22" dur="125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heel(1)">
                                      <p:cBhvr>
                                        <p:cTn id="27"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build="p"/>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0.4 </a:t>
            </a:r>
            <a:r>
              <a:rPr lang="zh-CN" altLang="en-US" dirty="0" smtClean="0"/>
              <a:t>分析工具</a:t>
            </a:r>
            <a:endParaRPr lang="zh-CN" altLang="en-US" dirty="0"/>
          </a:p>
        </p:txBody>
      </p:sp>
      <p:sp>
        <p:nvSpPr>
          <p:cNvPr id="3" name="内容占位符 2"/>
          <p:cNvSpPr>
            <a:spLocks noGrp="1"/>
          </p:cNvSpPr>
          <p:nvPr>
            <p:ph idx="1"/>
          </p:nvPr>
        </p:nvSpPr>
        <p:spPr/>
        <p:txBody>
          <a:bodyPr/>
          <a:lstStyle/>
          <a:p>
            <a:r>
              <a:rPr lang="zh-CN" altLang="en-US" dirty="0" smtClean="0"/>
              <a:t>分析工具的进阶：</a:t>
            </a:r>
            <a:endParaRPr lang="en-US" altLang="zh-CN" dirty="0" smtClean="0"/>
          </a:p>
          <a:p>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83432277"/>
              </p:ext>
            </p:extLst>
          </p:nvPr>
        </p:nvGraphicFramePr>
        <p:xfrm>
          <a:off x="1534058" y="2725094"/>
          <a:ext cx="8127999" cy="3435202"/>
        </p:xfrm>
        <a:graphic>
          <a:graphicData uri="http://schemas.openxmlformats.org/drawingml/2006/table">
            <a:tbl>
              <a:tblPr firstRow="1" bandRow="1">
                <a:tableStyleId>{E8B1032C-EA38-4F05-BA0D-38AFFFC7BED3}</a:tableStyleId>
              </a:tblPr>
              <a:tblGrid>
                <a:gridCol w="1616546">
                  <a:extLst>
                    <a:ext uri="{9D8B030D-6E8A-4147-A177-3AD203B41FA5}">
                      <a16:colId xmlns:a16="http://schemas.microsoft.com/office/drawing/2014/main" xmlns="" val="20000"/>
                    </a:ext>
                  </a:extLst>
                </a:gridCol>
                <a:gridCol w="2263367">
                  <a:extLst>
                    <a:ext uri="{9D8B030D-6E8A-4147-A177-3AD203B41FA5}">
                      <a16:colId xmlns:a16="http://schemas.microsoft.com/office/drawing/2014/main" xmlns="" val="20001"/>
                    </a:ext>
                  </a:extLst>
                </a:gridCol>
                <a:gridCol w="4248086">
                  <a:extLst>
                    <a:ext uri="{9D8B030D-6E8A-4147-A177-3AD203B41FA5}">
                      <a16:colId xmlns:a16="http://schemas.microsoft.com/office/drawing/2014/main" xmlns="" val="20002"/>
                    </a:ext>
                  </a:extLst>
                </a:gridCol>
              </a:tblGrid>
              <a:tr h="402442">
                <a:tc>
                  <a:txBody>
                    <a:bodyPr/>
                    <a:lstStyle/>
                    <a:p>
                      <a:r>
                        <a:rPr lang="zh-CN" altLang="en-US" dirty="0" smtClean="0"/>
                        <a:t>编程语言</a:t>
                      </a:r>
                      <a:endParaRPr lang="zh-CN" altLang="en-US" dirty="0"/>
                    </a:p>
                  </a:txBody>
                  <a:tcPr/>
                </a:tc>
                <a:tc>
                  <a:txBody>
                    <a:bodyPr/>
                    <a:lstStyle/>
                    <a:p>
                      <a:endParaRPr lang="zh-CN" altLang="en-US" dirty="0"/>
                    </a:p>
                  </a:txBody>
                  <a:tcPr/>
                </a:tc>
                <a:tc>
                  <a:txBody>
                    <a:bodyPr/>
                    <a:lstStyle/>
                    <a:p>
                      <a:r>
                        <a:rPr lang="zh-CN" altLang="en-US" dirty="0" smtClean="0"/>
                        <a:t>特点</a:t>
                      </a:r>
                      <a:endParaRPr lang="zh-CN" altLang="en-US" dirty="0"/>
                    </a:p>
                  </a:txBody>
                  <a:tcPr/>
                </a:tc>
                <a:extLst>
                  <a:ext uri="{0D108BD9-81ED-4DB2-BD59-A6C34878D82A}">
                    <a16:rowId xmlns:a16="http://schemas.microsoft.com/office/drawing/2014/main" xmlns="" val="10000"/>
                  </a:ext>
                </a:extLst>
              </a:tr>
              <a:tr h="370840">
                <a:tc>
                  <a:txBody>
                    <a:bodyPr/>
                    <a:lstStyle/>
                    <a:p>
                      <a:r>
                        <a:rPr lang="en-US" altLang="zh-CN" dirty="0" smtClean="0"/>
                        <a:t>C</a:t>
                      </a:r>
                      <a:endParaRPr lang="zh-CN" altLang="en-US" dirty="0"/>
                    </a:p>
                  </a:txBody>
                  <a:tcPr/>
                </a:tc>
                <a:tc>
                  <a:txBody>
                    <a:bodyPr/>
                    <a:lstStyle/>
                    <a:p>
                      <a:endParaRPr lang="zh-CN" altLang="en-US"/>
                    </a:p>
                  </a:txBody>
                  <a:tcPr/>
                </a:tc>
                <a:tc>
                  <a:txBody>
                    <a:bodyPr/>
                    <a:lstStyle/>
                    <a:p>
                      <a:r>
                        <a:rPr lang="zh-CN" altLang="en-US" dirty="0" smtClean="0"/>
                        <a:t>无法替代的高级语言，速度快，可操作性强，但代码长</a:t>
                      </a:r>
                      <a:endParaRPr lang="zh-CN" altLang="en-US" dirty="0"/>
                    </a:p>
                  </a:txBody>
                  <a:tcPr/>
                </a:tc>
                <a:extLst>
                  <a:ext uri="{0D108BD9-81ED-4DB2-BD59-A6C34878D82A}">
                    <a16:rowId xmlns:a16="http://schemas.microsoft.com/office/drawing/2014/main" xmlns="" val="10001"/>
                  </a:ext>
                </a:extLst>
              </a:tr>
              <a:tr h="370840">
                <a:tc>
                  <a:txBody>
                    <a:bodyPr/>
                    <a:lstStyle/>
                    <a:p>
                      <a:r>
                        <a:rPr lang="en-US" altLang="zh-CN" dirty="0" smtClean="0"/>
                        <a:t>Python</a:t>
                      </a:r>
                      <a:endParaRPr lang="zh-CN" altLang="en-US" dirty="0"/>
                    </a:p>
                  </a:txBody>
                  <a:tcPr/>
                </a:tc>
                <a:tc>
                  <a:txBody>
                    <a:bodyPr/>
                    <a:lstStyle/>
                    <a:p>
                      <a:endParaRPr lang="zh-CN" altLang="en-US" dirty="0"/>
                    </a:p>
                  </a:txBody>
                  <a:tcPr/>
                </a:tc>
                <a:tc>
                  <a:txBody>
                    <a:bodyPr/>
                    <a:lstStyle/>
                    <a:p>
                      <a:r>
                        <a:rPr lang="zh-CN" altLang="en-US" dirty="0" smtClean="0"/>
                        <a:t>外号胶水语言，目前网络化、智能化分析的热门工具，语法相对简单</a:t>
                      </a:r>
                      <a:endParaRPr lang="zh-CN" altLang="en-US" dirty="0"/>
                    </a:p>
                  </a:txBody>
                  <a:tcPr/>
                </a:tc>
                <a:extLst>
                  <a:ext uri="{0D108BD9-81ED-4DB2-BD59-A6C34878D82A}">
                    <a16:rowId xmlns:a16="http://schemas.microsoft.com/office/drawing/2014/main" xmlns="" val="10002"/>
                  </a:ext>
                </a:extLst>
              </a:tr>
              <a:tr h="370840">
                <a:tc>
                  <a:txBody>
                    <a:bodyPr/>
                    <a:lstStyle/>
                    <a:p>
                      <a:r>
                        <a:rPr lang="en-US" altLang="zh-CN" dirty="0" smtClean="0"/>
                        <a:t>spark</a:t>
                      </a:r>
                      <a:endParaRPr lang="zh-CN" altLang="en-US" dirty="0"/>
                    </a:p>
                  </a:txBody>
                  <a:tcPr/>
                </a:tc>
                <a:tc>
                  <a:txBody>
                    <a:bodyPr/>
                    <a:lstStyle/>
                    <a:p>
                      <a:endParaRPr lang="zh-CN" altLang="en-US"/>
                    </a:p>
                  </a:txBody>
                  <a:tcPr/>
                </a:tc>
                <a:tc>
                  <a:txBody>
                    <a:bodyPr/>
                    <a:lstStyle/>
                    <a:p>
                      <a:r>
                        <a:rPr lang="zh-CN" altLang="en-US" dirty="0" smtClean="0"/>
                        <a:t>并行开发语言，大数据导向的开发工具</a:t>
                      </a:r>
                      <a:endParaRPr lang="zh-CN" altLang="en-US" dirty="0"/>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hadoop</a:t>
                      </a:r>
                      <a:endParaRPr lang="zh-CN" altLang="en-US" dirty="0" smtClean="0"/>
                    </a:p>
                  </a:txBody>
                  <a:tcPr/>
                </a:tc>
                <a:tc>
                  <a:txBody>
                    <a:bodyPr/>
                    <a:lstStyle/>
                    <a:p>
                      <a:endParaRPr lang="zh-CN" altLang="en-US"/>
                    </a:p>
                  </a:txBody>
                  <a:tcPr/>
                </a:tc>
                <a:tc>
                  <a:txBody>
                    <a:bodyPr/>
                    <a:lstStyle/>
                    <a:p>
                      <a:r>
                        <a:rPr lang="zh-CN" altLang="en-US" dirty="0" smtClean="0"/>
                        <a:t>分布式编程，处理大量数据的能力</a:t>
                      </a:r>
                      <a:endParaRPr lang="zh-CN" altLang="en-US" dirty="0"/>
                    </a:p>
                  </a:txBody>
                  <a:tcPr/>
                </a:tc>
                <a:extLst>
                  <a:ext uri="{0D108BD9-81ED-4DB2-BD59-A6C34878D82A}">
                    <a16:rowId xmlns:a16="http://schemas.microsoft.com/office/drawing/2014/main" xmlns="" val="10004"/>
                  </a:ext>
                </a:extLst>
              </a:tr>
              <a:tr h="370840">
                <a:tc>
                  <a:txBody>
                    <a:bodyPr/>
                    <a:lstStyle/>
                    <a:p>
                      <a:r>
                        <a:rPr lang="en-US" altLang="zh-CN" dirty="0" err="1" smtClean="0"/>
                        <a:t>scala</a:t>
                      </a:r>
                      <a:endParaRPr lang="zh-CN" altLang="en-US" dirty="0"/>
                    </a:p>
                  </a:txBody>
                  <a:tcPr/>
                </a:tc>
                <a:tc>
                  <a:txBody>
                    <a:bodyPr/>
                    <a:lstStyle/>
                    <a:p>
                      <a:endParaRPr lang="zh-CN" altLang="en-US"/>
                    </a:p>
                  </a:txBody>
                  <a:tcPr/>
                </a:tc>
                <a:tc>
                  <a:txBody>
                    <a:bodyPr/>
                    <a:lstStyle/>
                    <a:p>
                      <a:r>
                        <a:rPr lang="zh-CN" altLang="en-US" dirty="0" smtClean="0"/>
                        <a:t>大数据工具，并行计算开发平台</a:t>
                      </a:r>
                      <a:endParaRPr lang="zh-CN" altLang="en-US" dirty="0"/>
                    </a:p>
                  </a:txBody>
                  <a:tcPr/>
                </a:tc>
                <a:extLst>
                  <a:ext uri="{0D108BD9-81ED-4DB2-BD59-A6C34878D82A}">
                    <a16:rowId xmlns:a16="http://schemas.microsoft.com/office/drawing/2014/main" xmlns="" val="10005"/>
                  </a:ext>
                </a:extLst>
              </a:tr>
              <a:tr h="370840">
                <a:tc>
                  <a:txBody>
                    <a:bodyPr/>
                    <a:lstStyle/>
                    <a:p>
                      <a:r>
                        <a:rPr lang="en-US" altLang="zh-CN" dirty="0" smtClean="0"/>
                        <a:t>Java</a:t>
                      </a:r>
                      <a:endParaRPr lang="zh-CN" altLang="en-US" dirty="0"/>
                    </a:p>
                  </a:txBody>
                  <a:tcPr/>
                </a:tc>
                <a:tc>
                  <a:txBody>
                    <a:bodyPr/>
                    <a:lstStyle/>
                    <a:p>
                      <a:endParaRPr lang="zh-CN" altLang="en-US" dirty="0"/>
                    </a:p>
                  </a:txBody>
                  <a:tcPr/>
                </a:tc>
                <a:tc>
                  <a:txBody>
                    <a:bodyPr/>
                    <a:lstStyle/>
                    <a:p>
                      <a:r>
                        <a:rPr lang="zh-CN" altLang="en-US" dirty="0" smtClean="0"/>
                        <a:t>面向对象语言，开发神器，可塑性强，但难度也相对大</a:t>
                      </a:r>
                      <a:endParaRPr lang="zh-CN" altLang="en-US" dirty="0"/>
                    </a:p>
                  </a:txBody>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2535438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93397" y="1846263"/>
            <a:ext cx="4265532" cy="4022725"/>
          </a:xfrm>
        </p:spPr>
      </p:pic>
      <p:sp>
        <p:nvSpPr>
          <p:cNvPr id="5" name="文本框 4"/>
          <p:cNvSpPr txBox="1"/>
          <p:nvPr/>
        </p:nvSpPr>
        <p:spPr>
          <a:xfrm rot="17967376">
            <a:off x="2173982" y="2879994"/>
            <a:ext cx="1537152" cy="468716"/>
          </a:xfrm>
          <a:prstGeom prst="rect">
            <a:avLst/>
          </a:prstGeom>
          <a:noFill/>
        </p:spPr>
        <p:txBody>
          <a:bodyPr wrap="none" rtlCol="0">
            <a:prstTxWarp prst="textChevron">
              <a:avLst/>
            </a:prstTxWarp>
            <a:spAutoFit/>
          </a:bodyPr>
          <a:lstStyle/>
          <a:p>
            <a:r>
              <a:rPr lang="zh-CN" altLang="en-US" sz="3200" b="1" dirty="0" smtClean="0">
                <a:ln w="22225">
                  <a:solidFill>
                    <a:schemeClr val="accent2"/>
                  </a:solidFill>
                  <a:prstDash val="solid"/>
                </a:ln>
                <a:solidFill>
                  <a:schemeClr val="accent2">
                    <a:lumMod val="40000"/>
                    <a:lumOff val="60000"/>
                  </a:schemeClr>
                </a:solidFill>
              </a:rPr>
              <a:t>学理论</a:t>
            </a:r>
            <a:endParaRPr lang="zh-CN" altLang="en-US" sz="3200" b="1" dirty="0">
              <a:ln w="22225">
                <a:solidFill>
                  <a:schemeClr val="accent2"/>
                </a:solidFill>
                <a:prstDash val="solid"/>
              </a:ln>
              <a:solidFill>
                <a:schemeClr val="accent2">
                  <a:lumMod val="40000"/>
                  <a:lumOff val="60000"/>
                </a:schemeClr>
              </a:solidFill>
            </a:endParaRPr>
          </a:p>
        </p:txBody>
      </p:sp>
      <p:sp>
        <p:nvSpPr>
          <p:cNvPr id="6" name="文本框 5"/>
          <p:cNvSpPr txBox="1"/>
          <p:nvPr/>
        </p:nvSpPr>
        <p:spPr>
          <a:xfrm>
            <a:off x="4687690" y="1261488"/>
            <a:ext cx="2138411" cy="584775"/>
          </a:xfrm>
          <a:prstGeom prst="rect">
            <a:avLst/>
          </a:prstGeom>
          <a:noFill/>
        </p:spPr>
        <p:txBody>
          <a:bodyPr wrap="none" rtlCol="0">
            <a:prstTxWarp prst="textArchUp">
              <a:avLst/>
            </a:prstTxWarp>
            <a:spAutoFit/>
          </a:bodyPr>
          <a:lstStyle/>
          <a:p>
            <a:r>
              <a:rPr lang="zh-CN" altLang="en-US" sz="3200" b="1" dirty="0" smtClean="0">
                <a:ln w="22225">
                  <a:solidFill>
                    <a:schemeClr val="accent2"/>
                  </a:solidFill>
                  <a:prstDash val="solid"/>
                </a:ln>
                <a:solidFill>
                  <a:schemeClr val="accent2">
                    <a:lumMod val="40000"/>
                    <a:lumOff val="60000"/>
                  </a:schemeClr>
                </a:solidFill>
              </a:rPr>
              <a:t>学软件</a:t>
            </a:r>
            <a:endParaRPr lang="zh-CN" altLang="en-US" sz="3200" b="1" dirty="0">
              <a:ln w="22225">
                <a:solidFill>
                  <a:schemeClr val="accent2"/>
                </a:solidFill>
                <a:prstDash val="solid"/>
              </a:ln>
              <a:solidFill>
                <a:schemeClr val="accent2">
                  <a:lumMod val="40000"/>
                  <a:lumOff val="60000"/>
                </a:schemeClr>
              </a:solidFill>
            </a:endParaRPr>
          </a:p>
        </p:txBody>
      </p:sp>
      <p:sp>
        <p:nvSpPr>
          <p:cNvPr id="7" name="文本框 6"/>
          <p:cNvSpPr txBox="1"/>
          <p:nvPr/>
        </p:nvSpPr>
        <p:spPr>
          <a:xfrm rot="2717185">
            <a:off x="7938697" y="1761049"/>
            <a:ext cx="1319612" cy="477804"/>
          </a:xfrm>
          <a:prstGeom prst="rect">
            <a:avLst/>
          </a:prstGeom>
          <a:noFill/>
        </p:spPr>
        <p:txBody>
          <a:bodyPr wrap="none" rtlCol="0">
            <a:prstTxWarp prst="textChevron">
              <a:avLst/>
            </a:prstTxWarp>
            <a:spAutoFit/>
          </a:bodyPr>
          <a:lstStyle/>
          <a:p>
            <a:r>
              <a:rPr lang="zh-CN" altLang="en-US" sz="1100" b="1" dirty="0" smtClean="0">
                <a:ln w="22225">
                  <a:solidFill>
                    <a:schemeClr val="accent2"/>
                  </a:solidFill>
                  <a:prstDash val="solid"/>
                </a:ln>
                <a:solidFill>
                  <a:schemeClr val="accent2">
                    <a:lumMod val="40000"/>
                    <a:lumOff val="60000"/>
                  </a:schemeClr>
                </a:solidFill>
              </a:rPr>
              <a:t>背公式</a:t>
            </a:r>
            <a:endParaRPr lang="zh-CN" altLang="en-US" sz="1100" b="1" dirty="0">
              <a:ln w="22225">
                <a:solidFill>
                  <a:schemeClr val="accent2"/>
                </a:solidFill>
                <a:prstDash val="solid"/>
              </a:ln>
              <a:solidFill>
                <a:schemeClr val="accent2">
                  <a:lumMod val="40000"/>
                  <a:lumOff val="60000"/>
                </a:schemeClr>
              </a:solidFill>
            </a:endParaRPr>
          </a:p>
        </p:txBody>
      </p:sp>
      <p:sp>
        <p:nvSpPr>
          <p:cNvPr id="8" name="文本框 7"/>
          <p:cNvSpPr txBox="1"/>
          <p:nvPr/>
        </p:nvSpPr>
        <p:spPr>
          <a:xfrm rot="5212801">
            <a:off x="8574697" y="4097460"/>
            <a:ext cx="1266693" cy="523220"/>
          </a:xfrm>
          <a:prstGeom prst="rect">
            <a:avLst/>
          </a:prstGeom>
          <a:noFill/>
        </p:spPr>
        <p:txBody>
          <a:bodyPr wrap="none" rtlCol="0">
            <a:prstTxWarp prst="textChevron">
              <a:avLst/>
            </a:prstTxWarp>
            <a:spAutoFit/>
          </a:bodyPr>
          <a:lstStyle/>
          <a:p>
            <a:r>
              <a:rPr lang="zh-CN" altLang="en-US" sz="2800" b="1" dirty="0" smtClean="0">
                <a:ln w="22225">
                  <a:solidFill>
                    <a:schemeClr val="accent2"/>
                  </a:solidFill>
                  <a:prstDash val="solid"/>
                </a:ln>
                <a:solidFill>
                  <a:schemeClr val="accent2">
                    <a:lumMod val="40000"/>
                    <a:lumOff val="60000"/>
                  </a:schemeClr>
                </a:solidFill>
              </a:rPr>
              <a:t>学画图</a:t>
            </a:r>
            <a:endParaRPr lang="zh-CN" altLang="en-US" sz="2800" b="1" dirty="0">
              <a:ln w="22225">
                <a:solidFill>
                  <a:schemeClr val="accent2"/>
                </a:solidFill>
                <a:prstDash val="solid"/>
              </a:ln>
              <a:solidFill>
                <a:schemeClr val="accent2">
                  <a:lumMod val="40000"/>
                  <a:lumOff val="60000"/>
                </a:schemeClr>
              </a:solidFill>
            </a:endParaRPr>
          </a:p>
        </p:txBody>
      </p:sp>
      <p:sp>
        <p:nvSpPr>
          <p:cNvPr id="9" name="文本框 8"/>
          <p:cNvSpPr txBox="1"/>
          <p:nvPr/>
        </p:nvSpPr>
        <p:spPr>
          <a:xfrm>
            <a:off x="582849" y="2231571"/>
            <a:ext cx="1208484" cy="1754326"/>
          </a:xfrm>
          <a:prstGeom prst="rect">
            <a:avLst/>
          </a:prstGeom>
          <a:noFill/>
        </p:spPr>
        <p:txBody>
          <a:bodyPr wrap="square" rtlCol="0">
            <a:spAutoFit/>
          </a:bodyPr>
          <a:lstStyle/>
          <a:p>
            <a:r>
              <a:rPr lang="zh-CN" altLang="en-US" dirty="0" smtClean="0">
                <a:ln w="0"/>
                <a:effectLst>
                  <a:outerShdw blurRad="38100" dist="19050" dir="2700000" algn="tl" rotWithShape="0">
                    <a:schemeClr val="dk1">
                      <a:alpha val="40000"/>
                    </a:schemeClr>
                  </a:outerShdw>
                </a:effectLst>
              </a:rPr>
              <a:t>人工智能</a:t>
            </a:r>
            <a:endParaRPr lang="en-US" altLang="zh-CN" dirty="0" smtClean="0">
              <a:ln w="0"/>
              <a:effectLst>
                <a:outerShdw blurRad="38100" dist="19050" dir="2700000" algn="tl" rotWithShape="0">
                  <a:schemeClr val="dk1">
                    <a:alpha val="40000"/>
                  </a:schemeClr>
                </a:outerShdw>
              </a:effectLst>
            </a:endParaRPr>
          </a:p>
          <a:p>
            <a:r>
              <a:rPr lang="zh-CN" altLang="en-US" dirty="0" smtClean="0">
                <a:ln w="0"/>
                <a:effectLst>
                  <a:outerShdw blurRad="38100" dist="19050" dir="2700000" algn="tl" rotWithShape="0">
                    <a:schemeClr val="dk1">
                      <a:alpha val="40000"/>
                    </a:schemeClr>
                  </a:outerShdw>
                </a:effectLst>
              </a:rPr>
              <a:t>商务决策</a:t>
            </a:r>
            <a:endParaRPr lang="en-US" altLang="zh-CN" dirty="0" smtClean="0">
              <a:ln w="0"/>
              <a:effectLst>
                <a:outerShdw blurRad="38100" dist="19050" dir="2700000" algn="tl" rotWithShape="0">
                  <a:schemeClr val="dk1">
                    <a:alpha val="40000"/>
                  </a:schemeClr>
                </a:outerShdw>
              </a:effectLst>
            </a:endParaRPr>
          </a:p>
          <a:p>
            <a:r>
              <a:rPr lang="zh-CN" altLang="en-US" dirty="0" smtClean="0">
                <a:ln w="0"/>
                <a:effectLst>
                  <a:outerShdw blurRad="38100" dist="19050" dir="2700000" algn="tl" rotWithShape="0">
                    <a:schemeClr val="dk1">
                      <a:alpha val="40000"/>
                    </a:schemeClr>
                  </a:outerShdw>
                </a:effectLst>
              </a:rPr>
              <a:t>经济研究</a:t>
            </a:r>
            <a:endParaRPr lang="en-US" altLang="zh-CN" dirty="0" smtClean="0">
              <a:ln w="0"/>
              <a:effectLst>
                <a:outerShdw blurRad="38100" dist="19050" dir="2700000" algn="tl" rotWithShape="0">
                  <a:schemeClr val="dk1">
                    <a:alpha val="40000"/>
                  </a:schemeClr>
                </a:outerShdw>
              </a:effectLst>
            </a:endParaRPr>
          </a:p>
          <a:p>
            <a:r>
              <a:rPr lang="zh-CN" altLang="en-US" dirty="0" smtClean="0">
                <a:ln w="0"/>
                <a:effectLst>
                  <a:outerShdw blurRad="38100" dist="19050" dir="2700000" algn="tl" rotWithShape="0">
                    <a:schemeClr val="dk1">
                      <a:alpha val="40000"/>
                    </a:schemeClr>
                  </a:outerShdw>
                </a:effectLst>
              </a:rPr>
              <a:t>网络编程</a:t>
            </a:r>
            <a:endParaRPr lang="en-US" altLang="zh-CN" dirty="0" smtClean="0">
              <a:ln w="0"/>
              <a:effectLst>
                <a:outerShdw blurRad="38100" dist="19050" dir="2700000" algn="tl" rotWithShape="0">
                  <a:schemeClr val="dk1">
                    <a:alpha val="40000"/>
                  </a:schemeClr>
                </a:outerShdw>
              </a:effectLst>
            </a:endParaRPr>
          </a:p>
          <a:p>
            <a:r>
              <a:rPr lang="zh-CN" altLang="en-US" dirty="0" smtClean="0">
                <a:ln w="0"/>
                <a:effectLst>
                  <a:outerShdw blurRad="38100" dist="19050" dir="2700000" algn="tl" rotWithShape="0">
                    <a:schemeClr val="dk1">
                      <a:alpha val="40000"/>
                    </a:schemeClr>
                  </a:outerShdw>
                </a:effectLst>
              </a:rPr>
              <a:t>系统构建</a:t>
            </a:r>
            <a:endParaRPr lang="en-US" altLang="zh-CN" dirty="0" smtClean="0">
              <a:ln w="0"/>
              <a:effectLst>
                <a:outerShdw blurRad="38100" dist="19050" dir="2700000" algn="tl" rotWithShape="0">
                  <a:schemeClr val="dk1">
                    <a:alpha val="40000"/>
                  </a:schemeClr>
                </a:outerShdw>
              </a:effectLst>
            </a:endParaRPr>
          </a:p>
          <a:p>
            <a:r>
              <a:rPr lang="en-US" altLang="zh-CN" dirty="0" smtClean="0">
                <a:ln w="0"/>
                <a:effectLst>
                  <a:outerShdw blurRad="38100" dist="19050" dir="2700000" algn="tl" rotWithShape="0">
                    <a:schemeClr val="dk1">
                      <a:alpha val="40000"/>
                    </a:schemeClr>
                  </a:outerShdw>
                </a:effectLst>
              </a:rPr>
              <a:t>……</a:t>
            </a:r>
            <a:endParaRPr lang="zh-CN" altLang="en-US"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358910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arn(inVertical)">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第一节 数据分析概论</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2279581728"/>
              </p:ext>
            </p:extLst>
          </p:nvPr>
        </p:nvGraphicFramePr>
        <p:xfrm>
          <a:off x="1323300" y="1855316"/>
          <a:ext cx="9273486" cy="2827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16071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课程要求</a:t>
            </a:r>
            <a:endParaRPr lang="zh-CN" altLang="en-US" dirty="0"/>
          </a:p>
        </p:txBody>
      </p:sp>
      <p:sp>
        <p:nvSpPr>
          <p:cNvPr id="3" name="内容占位符 2"/>
          <p:cNvSpPr>
            <a:spLocks noGrp="1"/>
          </p:cNvSpPr>
          <p:nvPr>
            <p:ph idx="1"/>
          </p:nvPr>
        </p:nvSpPr>
        <p:spPr>
          <a:xfrm>
            <a:off x="1097280" y="1845734"/>
            <a:ext cx="10058400" cy="4603834"/>
          </a:xfrm>
        </p:spPr>
        <p:txBody>
          <a:bodyPr>
            <a:normAutofit fontScale="92500" lnSpcReduction="20000"/>
          </a:bodyPr>
          <a:lstStyle/>
          <a:p>
            <a:r>
              <a:rPr lang="en-US" altLang="zh-CN" dirty="0" smtClean="0"/>
              <a:t> </a:t>
            </a:r>
            <a:r>
              <a:rPr lang="zh-CN" altLang="en-US" dirty="0" smtClean="0"/>
              <a:t>课程时间安排</a:t>
            </a:r>
            <a:endParaRPr lang="en-US" altLang="zh-CN" dirty="0" smtClean="0"/>
          </a:p>
          <a:p>
            <a:pPr lvl="1"/>
            <a:r>
              <a:rPr lang="en-US" altLang="zh-CN" dirty="0" smtClean="0"/>
              <a:t>32</a:t>
            </a:r>
            <a:r>
              <a:rPr lang="zh-CN" altLang="en-US" dirty="0" smtClean="0"/>
              <a:t>课时</a:t>
            </a:r>
            <a:endParaRPr lang="en-US" altLang="zh-CN" dirty="0" smtClean="0"/>
          </a:p>
          <a:p>
            <a:pPr lvl="1"/>
            <a:r>
              <a:rPr lang="zh-CN" altLang="en-US" dirty="0" smtClean="0"/>
              <a:t>理论课和上机课</a:t>
            </a:r>
            <a:endParaRPr lang="en-US" altLang="zh-CN" dirty="0"/>
          </a:p>
          <a:p>
            <a:r>
              <a:rPr lang="zh-CN" altLang="en-US" dirty="0" smtClean="0"/>
              <a:t>考核方式</a:t>
            </a:r>
            <a:endParaRPr lang="en-US" altLang="zh-CN" dirty="0" smtClean="0"/>
          </a:p>
          <a:p>
            <a:pPr lvl="1"/>
            <a:r>
              <a:rPr lang="zh-CN" altLang="en-US" dirty="0" smtClean="0"/>
              <a:t>平时成绩</a:t>
            </a:r>
            <a:r>
              <a:rPr lang="en-US" altLang="zh-CN" dirty="0" smtClean="0"/>
              <a:t>---40%</a:t>
            </a:r>
          </a:p>
          <a:p>
            <a:pPr lvl="2"/>
            <a:r>
              <a:rPr lang="zh-CN" altLang="en-US" dirty="0"/>
              <a:t>主要分配给作业 </a:t>
            </a:r>
            <a:endParaRPr lang="en-US" altLang="zh-CN" dirty="0" smtClean="0"/>
          </a:p>
          <a:p>
            <a:pPr lvl="2"/>
            <a:r>
              <a:rPr lang="zh-CN" altLang="en-US" dirty="0" smtClean="0"/>
              <a:t>自主学习有加分</a:t>
            </a:r>
            <a:endParaRPr lang="en-US" altLang="zh-CN" dirty="0" smtClean="0"/>
          </a:p>
          <a:p>
            <a:pPr lvl="2"/>
            <a:r>
              <a:rPr lang="zh-CN" altLang="en-US" dirty="0" smtClean="0"/>
              <a:t>扣分  </a:t>
            </a:r>
            <a:endParaRPr lang="en-US" altLang="zh-CN" dirty="0" smtClean="0"/>
          </a:p>
          <a:p>
            <a:pPr lvl="3"/>
            <a:r>
              <a:rPr lang="zh-CN" altLang="en-US" dirty="0" smtClean="0"/>
              <a:t>旷课 </a:t>
            </a:r>
            <a:endParaRPr lang="en-US" altLang="zh-CN" dirty="0" smtClean="0"/>
          </a:p>
          <a:p>
            <a:pPr lvl="3"/>
            <a:r>
              <a:rPr lang="zh-CN" altLang="en-US" dirty="0" smtClean="0"/>
              <a:t>上课打游戏 背单词</a:t>
            </a:r>
            <a:endParaRPr lang="en-US" altLang="zh-CN" dirty="0" smtClean="0"/>
          </a:p>
          <a:p>
            <a:pPr lvl="1"/>
            <a:r>
              <a:rPr lang="zh-CN" altLang="en-US" dirty="0" smtClean="0"/>
              <a:t>考试成绩  </a:t>
            </a:r>
            <a:r>
              <a:rPr lang="en-US" altLang="zh-CN" dirty="0" smtClean="0"/>
              <a:t>---60%</a:t>
            </a:r>
            <a:endParaRPr lang="en-US" altLang="zh-CN" dirty="0"/>
          </a:p>
          <a:p>
            <a:r>
              <a:rPr lang="zh-CN" altLang="en-US" dirty="0" smtClean="0"/>
              <a:t>学习任务</a:t>
            </a:r>
            <a:endParaRPr lang="en-US" altLang="zh-CN" dirty="0" smtClean="0"/>
          </a:p>
          <a:p>
            <a:pPr lvl="1"/>
            <a:r>
              <a:rPr lang="zh-CN" altLang="en-US" dirty="0" smtClean="0"/>
              <a:t>理论和软件要同时学习</a:t>
            </a:r>
            <a:endParaRPr lang="en-US" altLang="zh-CN" dirty="0" smtClean="0"/>
          </a:p>
          <a:p>
            <a:pPr lvl="1"/>
            <a:r>
              <a:rPr lang="zh-CN" altLang="en-US" dirty="0" smtClean="0"/>
              <a:t>完成上机实验时的作业</a:t>
            </a:r>
            <a:endParaRPr lang="en-US" altLang="zh-CN" dirty="0" smtClean="0"/>
          </a:p>
          <a:p>
            <a:pPr lvl="1"/>
            <a:r>
              <a:rPr lang="zh-CN" altLang="en-US" dirty="0" smtClean="0"/>
              <a:t>掌握方法为主，避免背概念</a:t>
            </a:r>
            <a:endParaRPr lang="en-US" altLang="zh-CN" dirty="0" smtClean="0"/>
          </a:p>
          <a:p>
            <a:pPr lvl="1"/>
            <a:r>
              <a:rPr lang="zh-CN" altLang="en-US" dirty="0" smtClean="0"/>
              <a:t>学会看英文专业文献</a:t>
            </a:r>
            <a:endParaRPr lang="en-US" altLang="zh-CN" dirty="0" smtClean="0"/>
          </a:p>
          <a:p>
            <a:pPr lvl="1"/>
            <a:r>
              <a:rPr lang="zh-CN" altLang="en-US" dirty="0" smtClean="0"/>
              <a:t>学会用网络专业资料</a:t>
            </a:r>
            <a:endParaRPr lang="en-US" altLang="zh-CN" dirty="0" smtClean="0"/>
          </a:p>
          <a:p>
            <a:pPr lvl="1"/>
            <a:endParaRPr lang="zh-CN" altLang="en-US" dirty="0"/>
          </a:p>
        </p:txBody>
      </p:sp>
      <p:sp>
        <p:nvSpPr>
          <p:cNvPr id="4" name="文本框 3"/>
          <p:cNvSpPr txBox="1"/>
          <p:nvPr/>
        </p:nvSpPr>
        <p:spPr>
          <a:xfrm>
            <a:off x="5977771" y="2195251"/>
            <a:ext cx="2987553" cy="1600438"/>
          </a:xfrm>
          <a:prstGeom prst="rect">
            <a:avLst/>
          </a:prstGeom>
          <a:noFill/>
        </p:spPr>
        <p:txBody>
          <a:bodyPr wrap="square" rtlCol="0">
            <a:spAutoFit/>
          </a:bodyPr>
          <a:lstStyle/>
          <a:p>
            <a:r>
              <a:rPr lang="zh-CN" altLang="en-US" b="1" dirty="0" smtClean="0"/>
              <a:t>课程特征</a:t>
            </a:r>
            <a:endParaRPr lang="en-US" altLang="zh-CN" b="1" dirty="0" smtClean="0"/>
          </a:p>
          <a:p>
            <a:pPr marL="285750" indent="-285750">
              <a:buFont typeface="Arial" panose="020B0604020202020204" pitchFamily="34" charset="0"/>
              <a:buChar char="•"/>
            </a:pPr>
            <a:r>
              <a:rPr lang="zh-CN" altLang="en-US" sz="1600" dirty="0" smtClean="0"/>
              <a:t>入门</a:t>
            </a:r>
            <a:r>
              <a:rPr lang="zh-CN" altLang="en-US" sz="1600" dirty="0"/>
              <a:t>非常</a:t>
            </a:r>
            <a:r>
              <a:rPr lang="zh-CN" altLang="en-US" sz="1600" dirty="0" smtClean="0"/>
              <a:t>简单</a:t>
            </a:r>
            <a:endParaRPr lang="en-US" altLang="zh-CN" sz="1600" dirty="0" smtClean="0"/>
          </a:p>
          <a:p>
            <a:pPr marL="285750" indent="-285750">
              <a:buFont typeface="Arial" panose="020B0604020202020204" pitchFamily="34" charset="0"/>
              <a:buChar char="•"/>
            </a:pPr>
            <a:r>
              <a:rPr lang="zh-CN" altLang="en-US" sz="1600" dirty="0" smtClean="0"/>
              <a:t>深度没有底限</a:t>
            </a:r>
            <a:endParaRPr lang="zh-CN" altLang="en-US" sz="1600" dirty="0"/>
          </a:p>
          <a:p>
            <a:pPr marL="285750" indent="-285750">
              <a:buFont typeface="Arial" panose="020B0604020202020204" pitchFamily="34" charset="0"/>
              <a:buChar char="•"/>
            </a:pPr>
            <a:r>
              <a:rPr lang="zh-CN" altLang="en-US" sz="1600" dirty="0" smtClean="0"/>
              <a:t>新理论层出不穷</a:t>
            </a:r>
            <a:endParaRPr lang="en-US" altLang="zh-CN" sz="1600" dirty="0" smtClean="0"/>
          </a:p>
          <a:p>
            <a:pPr marL="285750" indent="-285750">
              <a:buFont typeface="Arial" panose="020B0604020202020204" pitchFamily="34" charset="0"/>
              <a:buChar char="•"/>
            </a:pPr>
            <a:r>
              <a:rPr lang="zh-CN" altLang="en-US" sz="1600" dirty="0" smtClean="0"/>
              <a:t>新工具异常强大</a:t>
            </a:r>
            <a:endParaRPr lang="en-US" altLang="zh-CN" sz="1600" dirty="0" smtClean="0"/>
          </a:p>
          <a:p>
            <a:pPr marL="285750" indent="-285750">
              <a:buFont typeface="Arial" panose="020B0604020202020204" pitchFamily="34" charset="0"/>
              <a:buChar char="•"/>
            </a:pPr>
            <a:r>
              <a:rPr lang="zh-CN" altLang="en-US" sz="1600" dirty="0" smtClean="0"/>
              <a:t>视野极度开阔</a:t>
            </a:r>
            <a:endParaRPr lang="en-US" altLang="zh-CN" sz="1600" dirty="0" smtClean="0"/>
          </a:p>
        </p:txBody>
      </p:sp>
    </p:spTree>
    <p:extLst>
      <p:ext uri="{BB962C8B-B14F-4D97-AF65-F5344CB8AC3E}">
        <p14:creationId xmlns:p14="http://schemas.microsoft.com/office/powerpoint/2010/main" val="2341160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Effect transition="in" filter="fade">
                                      <p:cBhvr>
                                        <p:cTn id="51" dur="500"/>
                                        <p:tgtEl>
                                          <p:spTgt spid="3">
                                            <p:txEl>
                                              <p:pRg st="10" end="1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
                                            <p:txEl>
                                              <p:pRg st="11" end="11"/>
                                            </p:txEl>
                                          </p:spTgt>
                                        </p:tgtEl>
                                        <p:attrNameLst>
                                          <p:attrName>style.visibility</p:attrName>
                                        </p:attrNameLst>
                                      </p:cBhvr>
                                      <p:to>
                                        <p:strVal val="visible"/>
                                      </p:to>
                                    </p:set>
                                    <p:animEffect transition="in" filter="fade">
                                      <p:cBhvr>
                                        <p:cTn id="56" dur="500"/>
                                        <p:tgtEl>
                                          <p:spTgt spid="3">
                                            <p:txEl>
                                              <p:pRg st="11" end="11"/>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
                                            <p:txEl>
                                              <p:pRg st="12" end="12"/>
                                            </p:txEl>
                                          </p:spTgt>
                                        </p:tgtEl>
                                        <p:attrNameLst>
                                          <p:attrName>style.visibility</p:attrName>
                                        </p:attrNameLst>
                                      </p:cBhvr>
                                      <p:to>
                                        <p:strVal val="visible"/>
                                      </p:to>
                                    </p:set>
                                    <p:animEffect transition="in" filter="fade">
                                      <p:cBhvr>
                                        <p:cTn id="59" dur="500"/>
                                        <p:tgtEl>
                                          <p:spTgt spid="3">
                                            <p:txEl>
                                              <p:pRg st="12" end="12"/>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
                                            <p:txEl>
                                              <p:pRg st="13" end="13"/>
                                            </p:txEl>
                                          </p:spTgt>
                                        </p:tgtEl>
                                        <p:attrNameLst>
                                          <p:attrName>style.visibility</p:attrName>
                                        </p:attrNameLst>
                                      </p:cBhvr>
                                      <p:to>
                                        <p:strVal val="visible"/>
                                      </p:to>
                                    </p:set>
                                    <p:animEffect transition="in" filter="fade">
                                      <p:cBhvr>
                                        <p:cTn id="62" dur="500"/>
                                        <p:tgtEl>
                                          <p:spTgt spid="3">
                                            <p:txEl>
                                              <p:pRg st="13" end="13"/>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
                                            <p:txEl>
                                              <p:pRg st="14" end="14"/>
                                            </p:txEl>
                                          </p:spTgt>
                                        </p:tgtEl>
                                        <p:attrNameLst>
                                          <p:attrName>style.visibility</p:attrName>
                                        </p:attrNameLst>
                                      </p:cBhvr>
                                      <p:to>
                                        <p:strVal val="visible"/>
                                      </p:to>
                                    </p:set>
                                    <p:animEffect transition="in" filter="fade">
                                      <p:cBhvr>
                                        <p:cTn id="65" dur="500"/>
                                        <p:tgtEl>
                                          <p:spTgt spid="3">
                                            <p:txEl>
                                              <p:pRg st="14" end="14"/>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
                                            <p:txEl>
                                              <p:pRg st="15" end="15"/>
                                            </p:txEl>
                                          </p:spTgt>
                                        </p:tgtEl>
                                        <p:attrNameLst>
                                          <p:attrName>style.visibility</p:attrName>
                                        </p:attrNameLst>
                                      </p:cBhvr>
                                      <p:to>
                                        <p:strVal val="visible"/>
                                      </p:to>
                                    </p:set>
                                    <p:animEffect transition="in" filter="fade">
                                      <p:cBhvr>
                                        <p:cTn id="68" dur="500"/>
                                        <p:tgtEl>
                                          <p:spTgt spid="3">
                                            <p:txEl>
                                              <p:pRg st="15" end="15"/>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
                                            <p:txEl>
                                              <p:pRg st="16" end="16"/>
                                            </p:txEl>
                                          </p:spTgt>
                                        </p:tgtEl>
                                        <p:attrNameLst>
                                          <p:attrName>style.visibility</p:attrName>
                                        </p:attrNameLst>
                                      </p:cBhvr>
                                      <p:to>
                                        <p:strVal val="visible"/>
                                      </p:to>
                                    </p:set>
                                    <p:animEffect transition="in" filter="fade">
                                      <p:cBhvr>
                                        <p:cTn id="71" dur="500"/>
                                        <p:tgtEl>
                                          <p:spTgt spid="3">
                                            <p:txEl>
                                              <p:pRg st="16" end="16"/>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4">
                                            <p:txEl>
                                              <p:pRg st="0" end="0"/>
                                            </p:txEl>
                                          </p:spTgt>
                                        </p:tgtEl>
                                        <p:attrNameLst>
                                          <p:attrName>style.visibility</p:attrName>
                                        </p:attrNameLst>
                                      </p:cBhvr>
                                      <p:to>
                                        <p:strVal val="visible"/>
                                      </p:to>
                                    </p:set>
                                    <p:animEffect transition="in" filter="fade">
                                      <p:cBhvr>
                                        <p:cTn id="76" dur="500"/>
                                        <p:tgtEl>
                                          <p:spTgt spid="4">
                                            <p:txEl>
                                              <p:pRg st="0" end="0"/>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4">
                                            <p:txEl>
                                              <p:pRg st="1" end="1"/>
                                            </p:txEl>
                                          </p:spTgt>
                                        </p:tgtEl>
                                        <p:attrNameLst>
                                          <p:attrName>style.visibility</p:attrName>
                                        </p:attrNameLst>
                                      </p:cBhvr>
                                      <p:to>
                                        <p:strVal val="visible"/>
                                      </p:to>
                                    </p:set>
                                    <p:animEffect transition="in" filter="fade">
                                      <p:cBhvr>
                                        <p:cTn id="81" dur="500"/>
                                        <p:tgtEl>
                                          <p:spTgt spid="4">
                                            <p:txEl>
                                              <p:pRg st="1" end="1"/>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4">
                                            <p:txEl>
                                              <p:pRg st="2" end="2"/>
                                            </p:txEl>
                                          </p:spTgt>
                                        </p:tgtEl>
                                        <p:attrNameLst>
                                          <p:attrName>style.visibility</p:attrName>
                                        </p:attrNameLst>
                                      </p:cBhvr>
                                      <p:to>
                                        <p:strVal val="visible"/>
                                      </p:to>
                                    </p:set>
                                    <p:animEffect transition="in" filter="fade">
                                      <p:cBhvr>
                                        <p:cTn id="86" dur="500"/>
                                        <p:tgtEl>
                                          <p:spTgt spid="4">
                                            <p:txEl>
                                              <p:pRg st="2" end="2"/>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4">
                                            <p:txEl>
                                              <p:pRg st="3" end="3"/>
                                            </p:txEl>
                                          </p:spTgt>
                                        </p:tgtEl>
                                        <p:attrNameLst>
                                          <p:attrName>style.visibility</p:attrName>
                                        </p:attrNameLst>
                                      </p:cBhvr>
                                      <p:to>
                                        <p:strVal val="visible"/>
                                      </p:to>
                                    </p:set>
                                    <p:animEffect transition="in" filter="fade">
                                      <p:cBhvr>
                                        <p:cTn id="91" dur="500"/>
                                        <p:tgtEl>
                                          <p:spTgt spid="4">
                                            <p:txEl>
                                              <p:pRg st="3" end="3"/>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4">
                                            <p:txEl>
                                              <p:pRg st="4" end="4"/>
                                            </p:txEl>
                                          </p:spTgt>
                                        </p:tgtEl>
                                        <p:attrNameLst>
                                          <p:attrName>style.visibility</p:attrName>
                                        </p:attrNameLst>
                                      </p:cBhvr>
                                      <p:to>
                                        <p:strVal val="visible"/>
                                      </p:to>
                                    </p:set>
                                    <p:animEffect transition="in" filter="fade">
                                      <p:cBhvr>
                                        <p:cTn id="96" dur="500"/>
                                        <p:tgtEl>
                                          <p:spTgt spid="4">
                                            <p:txEl>
                                              <p:pRg st="4" end="4"/>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4">
                                            <p:txEl>
                                              <p:pRg st="5" end="5"/>
                                            </p:txEl>
                                          </p:spTgt>
                                        </p:tgtEl>
                                        <p:attrNameLst>
                                          <p:attrName>style.visibility</p:attrName>
                                        </p:attrNameLst>
                                      </p:cBhvr>
                                      <p:to>
                                        <p:strVal val="visible"/>
                                      </p:to>
                                    </p:set>
                                    <p:animEffect transition="in" filter="fade">
                                      <p:cBhvr>
                                        <p:cTn id="101"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b="1" dirty="0" smtClean="0">
                <a:latin typeface="+mn-ea"/>
              </a:rPr>
              <a:t>重点</a:t>
            </a:r>
            <a:endParaRPr lang="en-US" altLang="zh-CN" b="1" dirty="0" smtClean="0">
              <a:latin typeface="+mn-ea"/>
            </a:endParaRPr>
          </a:p>
          <a:p>
            <a:pPr lvl="1"/>
            <a:r>
              <a:rPr lang="zh-CN" altLang="en-US" dirty="0" smtClean="0">
                <a:latin typeface="+mn-ea"/>
              </a:rPr>
              <a:t>数据的类型</a:t>
            </a:r>
            <a:endParaRPr lang="en-US" altLang="zh-CN" dirty="0" smtClean="0">
              <a:latin typeface="+mn-ea"/>
            </a:endParaRPr>
          </a:p>
          <a:p>
            <a:pPr lvl="1"/>
            <a:r>
              <a:rPr lang="zh-CN" altLang="en-US" dirty="0" smtClean="0">
                <a:latin typeface="+mn-ea"/>
              </a:rPr>
              <a:t>数据集中的概念</a:t>
            </a:r>
            <a:endParaRPr lang="en-US" altLang="zh-CN" dirty="0" smtClean="0">
              <a:latin typeface="+mn-ea"/>
            </a:endParaRPr>
          </a:p>
          <a:p>
            <a:pPr lvl="1"/>
            <a:r>
              <a:rPr lang="zh-CN" altLang="en-US" dirty="0" smtClean="0">
                <a:latin typeface="+mn-ea"/>
              </a:rPr>
              <a:t>数值属性类型</a:t>
            </a:r>
            <a:endParaRPr lang="en-US" altLang="zh-CN" dirty="0" smtClean="0">
              <a:latin typeface="+mn-ea"/>
            </a:endParaRPr>
          </a:p>
          <a:p>
            <a:pPr lvl="1"/>
            <a:r>
              <a:rPr lang="zh-CN" altLang="en-US" dirty="0" smtClean="0">
                <a:latin typeface="+mn-ea"/>
              </a:rPr>
              <a:t>属性的运算</a:t>
            </a:r>
            <a:endParaRPr lang="en-US" altLang="zh-CN" dirty="0" smtClean="0">
              <a:latin typeface="+mn-ea"/>
            </a:endParaRPr>
          </a:p>
          <a:p>
            <a:r>
              <a:rPr lang="zh-CN" altLang="en-US" b="1" dirty="0" smtClean="0">
                <a:latin typeface="+mn-ea"/>
              </a:rPr>
              <a:t>理解</a:t>
            </a:r>
            <a:endParaRPr lang="en-US" altLang="zh-CN" b="1" dirty="0" smtClean="0">
              <a:latin typeface="+mn-ea"/>
            </a:endParaRPr>
          </a:p>
          <a:p>
            <a:pPr lvl="1"/>
            <a:r>
              <a:rPr lang="zh-CN" altLang="en-US" dirty="0" smtClean="0">
                <a:latin typeface="+mn-ea"/>
              </a:rPr>
              <a:t>数据质量涉及的常见问题</a:t>
            </a:r>
            <a:endParaRPr lang="en-US" altLang="zh-CN" dirty="0" smtClean="0">
              <a:latin typeface="+mn-ea"/>
            </a:endParaRPr>
          </a:p>
          <a:p>
            <a:pPr lvl="1"/>
            <a:r>
              <a:rPr lang="zh-CN" altLang="en-US" dirty="0">
                <a:latin typeface="+mn-ea"/>
              </a:rPr>
              <a:t>分析方法的</a:t>
            </a:r>
            <a:r>
              <a:rPr lang="zh-CN" altLang="en-US" dirty="0" smtClean="0">
                <a:latin typeface="+mn-ea"/>
              </a:rPr>
              <a:t>类型</a:t>
            </a:r>
            <a:endParaRPr lang="en-US" altLang="zh-CN" dirty="0" smtClean="0">
              <a:latin typeface="+mn-ea"/>
            </a:endParaRPr>
          </a:p>
          <a:p>
            <a:r>
              <a:rPr lang="zh-CN" altLang="en-US" b="1" dirty="0" smtClean="0">
                <a:latin typeface="+mn-ea"/>
              </a:rPr>
              <a:t>了解</a:t>
            </a:r>
            <a:endParaRPr lang="en-US" altLang="zh-CN" b="1" dirty="0" smtClean="0">
              <a:latin typeface="+mn-ea"/>
            </a:endParaRPr>
          </a:p>
          <a:p>
            <a:pPr lvl="1"/>
            <a:r>
              <a:rPr lang="zh-CN" altLang="en-US" dirty="0" smtClean="0">
                <a:latin typeface="+mn-ea"/>
              </a:rPr>
              <a:t>数据科学中的前沿方法</a:t>
            </a:r>
            <a:endParaRPr lang="en-US" altLang="zh-CN" dirty="0" smtClean="0">
              <a:latin typeface="+mn-ea"/>
            </a:endParaRPr>
          </a:p>
          <a:p>
            <a:pPr lvl="1"/>
            <a:r>
              <a:rPr lang="zh-CN" altLang="en-US" dirty="0" smtClean="0">
                <a:latin typeface="+mn-ea"/>
              </a:rPr>
              <a:t>数据科学涉及的应用领域</a:t>
            </a:r>
            <a:endParaRPr lang="en-US" altLang="zh-CN" dirty="0">
              <a:latin typeface="+mn-ea"/>
            </a:endParaRPr>
          </a:p>
          <a:p>
            <a:pPr lvl="1"/>
            <a:endParaRPr lang="zh-CN" altLang="en-US" dirty="0">
              <a:latin typeface="+mn-ea"/>
            </a:endParaRPr>
          </a:p>
        </p:txBody>
      </p:sp>
    </p:spTree>
    <p:extLst>
      <p:ext uri="{BB962C8B-B14F-4D97-AF65-F5344CB8AC3E}">
        <p14:creationId xmlns:p14="http://schemas.microsoft.com/office/powerpoint/2010/main" val="32155961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1.1 </a:t>
            </a:r>
            <a:r>
              <a:rPr lang="zh-CN" altLang="en-US" dirty="0" smtClean="0"/>
              <a:t>数据类型</a:t>
            </a:r>
            <a:endParaRPr lang="zh-CN" altLang="en-US" dirty="0"/>
          </a:p>
        </p:txBody>
      </p:sp>
      <p:sp>
        <p:nvSpPr>
          <p:cNvPr id="3" name="内容占位符 2"/>
          <p:cNvSpPr>
            <a:spLocks noGrp="1"/>
          </p:cNvSpPr>
          <p:nvPr>
            <p:ph idx="1"/>
          </p:nvPr>
        </p:nvSpPr>
        <p:spPr>
          <a:xfrm>
            <a:off x="1097279" y="1845733"/>
            <a:ext cx="5259977" cy="4674809"/>
          </a:xfrm>
        </p:spPr>
        <p:txBody>
          <a:bodyPr>
            <a:normAutofit/>
          </a:bodyPr>
          <a:lstStyle/>
          <a:p>
            <a:r>
              <a:rPr lang="zh-CN" altLang="en-US" dirty="0" smtClean="0"/>
              <a:t>什么是数据？</a:t>
            </a:r>
            <a:endParaRPr lang="en-US" altLang="zh-CN" dirty="0" smtClean="0"/>
          </a:p>
          <a:p>
            <a:pPr lvl="1"/>
            <a:r>
              <a:rPr lang="zh-CN" altLang="en-US" dirty="0" smtClean="0"/>
              <a:t>数字对象</a:t>
            </a:r>
            <a:r>
              <a:rPr lang="en-US" altLang="zh-CN" dirty="0" smtClean="0"/>
              <a:t>(data object)</a:t>
            </a:r>
            <a:r>
              <a:rPr lang="zh-CN" altLang="en-US" dirty="0" smtClean="0"/>
              <a:t>和其属性</a:t>
            </a:r>
            <a:r>
              <a:rPr lang="en-US" altLang="zh-CN" dirty="0" smtClean="0"/>
              <a:t>(attribute)</a:t>
            </a:r>
          </a:p>
          <a:p>
            <a:r>
              <a:rPr lang="zh-CN" altLang="en-US" dirty="0" smtClean="0"/>
              <a:t>属性 （</a:t>
            </a:r>
            <a:r>
              <a:rPr lang="en-US" altLang="zh-CN" dirty="0" smtClean="0"/>
              <a:t>attribute</a:t>
            </a:r>
            <a:r>
              <a:rPr lang="zh-CN" altLang="en-US" dirty="0" smtClean="0"/>
              <a:t>）</a:t>
            </a:r>
            <a:endParaRPr lang="en-US" altLang="zh-CN" dirty="0" smtClean="0"/>
          </a:p>
          <a:p>
            <a:pPr lvl="1"/>
            <a:r>
              <a:rPr lang="zh-CN" altLang="en-US" dirty="0" smtClean="0"/>
              <a:t>描述事物的某一性质或者特征</a:t>
            </a:r>
            <a:endParaRPr lang="en-US" altLang="zh-CN" dirty="0" smtClean="0"/>
          </a:p>
          <a:p>
            <a:pPr lvl="1"/>
            <a:r>
              <a:rPr lang="zh-CN" altLang="en-US" dirty="0" smtClean="0"/>
              <a:t>例如：学籍登记表上的性别、生源地；物品的颜色、温度等；</a:t>
            </a:r>
            <a:endParaRPr lang="en-US" altLang="zh-CN" dirty="0" smtClean="0"/>
          </a:p>
          <a:p>
            <a:pPr lvl="1"/>
            <a:r>
              <a:rPr lang="zh-CN" altLang="en-US" u="sng" dirty="0" smtClean="0"/>
              <a:t>属性</a:t>
            </a:r>
            <a:r>
              <a:rPr lang="zh-CN" altLang="en-US" dirty="0" smtClean="0"/>
              <a:t>有时同时也被称为</a:t>
            </a:r>
            <a:r>
              <a:rPr lang="zh-CN" altLang="en-US" b="1" dirty="0" smtClean="0">
                <a:solidFill>
                  <a:srgbClr val="0070C0"/>
                </a:solidFill>
              </a:rPr>
              <a:t>变量</a:t>
            </a:r>
            <a:r>
              <a:rPr lang="zh-CN" altLang="en-US" dirty="0" smtClean="0"/>
              <a:t>、域、或者特征</a:t>
            </a:r>
            <a:endParaRPr lang="en-US" altLang="zh-CN" dirty="0" smtClean="0"/>
          </a:p>
          <a:p>
            <a:r>
              <a:rPr lang="zh-CN" altLang="en-US" dirty="0"/>
              <a:t>对象（</a:t>
            </a:r>
            <a:r>
              <a:rPr lang="en-US" altLang="zh-CN" dirty="0"/>
              <a:t>object</a:t>
            </a:r>
            <a:r>
              <a:rPr lang="zh-CN" altLang="en-US" dirty="0" smtClean="0"/>
              <a:t>）</a:t>
            </a:r>
            <a:endParaRPr lang="en-US" altLang="zh-CN" dirty="0" smtClean="0"/>
          </a:p>
          <a:p>
            <a:pPr lvl="1"/>
            <a:r>
              <a:rPr lang="zh-CN" altLang="en-US" dirty="0" smtClean="0"/>
              <a:t>属性的集合描述了一个对象</a:t>
            </a:r>
            <a:endParaRPr lang="en-US" altLang="zh-CN" dirty="0" smtClean="0"/>
          </a:p>
          <a:p>
            <a:pPr lvl="1"/>
            <a:r>
              <a:rPr lang="zh-CN" altLang="en-US" dirty="0" smtClean="0"/>
              <a:t>对象有时也被称作记录、点、事件、样本等</a:t>
            </a:r>
            <a:endParaRPr lang="en-US" altLang="zh-CN" dirty="0"/>
          </a:p>
          <a:p>
            <a:r>
              <a:rPr lang="zh-CN" altLang="en-US" dirty="0" smtClean="0"/>
              <a:t>数据集</a:t>
            </a:r>
            <a:r>
              <a:rPr lang="en-US" altLang="zh-CN" dirty="0" smtClean="0"/>
              <a:t>(data set)</a:t>
            </a:r>
          </a:p>
          <a:p>
            <a:pPr lvl="1"/>
            <a:r>
              <a:rPr lang="zh-CN" altLang="en-US" dirty="0" smtClean="0"/>
              <a:t>由多个对象及其数据构成的集合</a:t>
            </a:r>
            <a:endParaRPr lang="en-US" altLang="zh-CN" dirty="0" smtClean="0"/>
          </a:p>
          <a:p>
            <a:endParaRPr lang="zh-CN" altLang="en-US" dirty="0"/>
          </a:p>
        </p:txBody>
      </p:sp>
      <p:grpSp>
        <p:nvGrpSpPr>
          <p:cNvPr id="10" name="组合 9"/>
          <p:cNvGrpSpPr/>
          <p:nvPr/>
        </p:nvGrpSpPr>
        <p:grpSpPr>
          <a:xfrm>
            <a:off x="6194742" y="1337971"/>
            <a:ext cx="4929188" cy="4679950"/>
            <a:chOff x="6194742" y="1312334"/>
            <a:chExt cx="4929188" cy="4679950"/>
          </a:xfrm>
        </p:grpSpPr>
        <p:grpSp>
          <p:nvGrpSpPr>
            <p:cNvPr id="4" name="Group 16"/>
            <p:cNvGrpSpPr>
              <a:grpSpLocks/>
            </p:cNvGrpSpPr>
            <p:nvPr/>
          </p:nvGrpSpPr>
          <p:grpSpPr bwMode="auto">
            <a:xfrm>
              <a:off x="7642542" y="1845734"/>
              <a:ext cx="3481388" cy="4146550"/>
              <a:chOff x="3403" y="1104"/>
              <a:chExt cx="2193" cy="2612"/>
            </a:xfrm>
          </p:grpSpPr>
          <p:graphicFrame>
            <p:nvGraphicFramePr>
              <p:cNvPr id="5" name="Object 10"/>
              <p:cNvGraphicFramePr>
                <a:graphicFrameLocks noChangeAspect="1"/>
              </p:cNvGraphicFramePr>
              <p:nvPr>
                <p:extLst>
                  <p:ext uri="{D42A27DB-BD31-4B8C-83A1-F6EECF244321}">
                    <p14:modId xmlns:p14="http://schemas.microsoft.com/office/powerpoint/2010/main" val="1160483892"/>
                  </p:ext>
                </p:extLst>
              </p:nvPr>
            </p:nvGraphicFramePr>
            <p:xfrm>
              <a:off x="3403" y="1378"/>
              <a:ext cx="2193" cy="2338"/>
            </p:xfrm>
            <a:graphic>
              <a:graphicData uri="http://schemas.openxmlformats.org/presentationml/2006/ole">
                <mc:AlternateContent xmlns:mc="http://schemas.openxmlformats.org/markup-compatibility/2006">
                  <mc:Choice xmlns:v="urn:schemas-microsoft-com:vml" Requires="v">
                    <p:oleObj spid="_x0000_s1172" name="Document" r:id="rId3" imgW="5405066" imgH="5778350" progId="Word.Document.8">
                      <p:embed/>
                    </p:oleObj>
                  </mc:Choice>
                  <mc:Fallback>
                    <p:oleObj name="Document" r:id="rId3" imgW="5405066" imgH="5778350" progId="Word.Document.8">
                      <p:embed/>
                      <p:pic>
                        <p:nvPicPr>
                          <p:cNvPr id="0" name=""/>
                          <p:cNvPicPr>
                            <a:picLocks noChangeAspect="1" noChangeArrowheads="1"/>
                          </p:cNvPicPr>
                          <p:nvPr/>
                        </p:nvPicPr>
                        <p:blipFill>
                          <a:blip r:embed="rId4"/>
                          <a:srcRect/>
                          <a:stretch>
                            <a:fillRect/>
                          </a:stretch>
                        </p:blipFill>
                        <p:spPr bwMode="auto">
                          <a:xfrm>
                            <a:off x="3403" y="1378"/>
                            <a:ext cx="2193" cy="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AutoShape 12"/>
              <p:cNvSpPr>
                <a:spLocks/>
              </p:cNvSpPr>
              <p:nvPr/>
            </p:nvSpPr>
            <p:spPr bwMode="auto">
              <a:xfrm rot="5400000">
                <a:off x="4340" y="240"/>
                <a:ext cx="240" cy="1968"/>
              </a:xfrm>
              <a:prstGeom prst="leftBrace">
                <a:avLst>
                  <a:gd name="adj1" fmla="val 68333"/>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 name="Text Box 14"/>
            <p:cNvSpPr txBox="1">
              <a:spLocks noChangeArrowheads="1"/>
            </p:cNvSpPr>
            <p:nvPr/>
          </p:nvSpPr>
          <p:spPr bwMode="auto">
            <a:xfrm>
              <a:off x="8480742" y="1312334"/>
              <a:ext cx="1447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dirty="0">
                  <a:solidFill>
                    <a:schemeClr val="bg2">
                      <a:lumMod val="50000"/>
                    </a:schemeClr>
                  </a:solidFill>
                  <a:ea typeface="SimSun" panose="02010600030101010101" pitchFamily="2" charset="-122"/>
                </a:rPr>
                <a:t>Attributes</a:t>
              </a:r>
            </a:p>
          </p:txBody>
        </p:sp>
        <p:sp>
          <p:nvSpPr>
            <p:cNvPr id="8" name="AutoShape 15"/>
            <p:cNvSpPr>
              <a:spLocks/>
            </p:cNvSpPr>
            <p:nvPr/>
          </p:nvSpPr>
          <p:spPr bwMode="auto">
            <a:xfrm>
              <a:off x="7261542" y="2760134"/>
              <a:ext cx="381000" cy="3124200"/>
            </a:xfrm>
            <a:prstGeom prst="leftBrace">
              <a:avLst>
                <a:gd name="adj1" fmla="val 68333"/>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Text Box 17"/>
            <p:cNvSpPr txBox="1">
              <a:spLocks noChangeArrowheads="1"/>
            </p:cNvSpPr>
            <p:nvPr/>
          </p:nvSpPr>
          <p:spPr bwMode="auto">
            <a:xfrm>
              <a:off x="6194742" y="4131734"/>
              <a:ext cx="1143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dirty="0">
                  <a:solidFill>
                    <a:schemeClr val="bg2">
                      <a:lumMod val="50000"/>
                    </a:schemeClr>
                  </a:solidFill>
                  <a:ea typeface="SimSun" panose="02010600030101010101" pitchFamily="2" charset="-122"/>
                </a:rPr>
                <a:t>Objects</a:t>
              </a:r>
            </a:p>
          </p:txBody>
        </p:sp>
      </p:grpSp>
      <p:sp>
        <p:nvSpPr>
          <p:cNvPr id="11" name="椭圆 10"/>
          <p:cNvSpPr/>
          <p:nvPr/>
        </p:nvSpPr>
        <p:spPr>
          <a:xfrm>
            <a:off x="7149101" y="1734846"/>
            <a:ext cx="4305618" cy="4529476"/>
          </a:xfrm>
          <a:prstGeom prst="ellipse">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Tree>
    <p:extLst>
      <p:ext uri="{BB962C8B-B14F-4D97-AF65-F5344CB8AC3E}">
        <p14:creationId xmlns:p14="http://schemas.microsoft.com/office/powerpoint/2010/main" val="2016121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wipe(left)">
                                      <p:cBhvr>
                                        <p:cTn id="20" dur="500"/>
                                        <p:tgtEl>
                                          <p:spTgt spid="3">
                                            <p:txEl>
                                              <p:pRg st="2" end="2"/>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left)">
                                      <p:cBhvr>
                                        <p:cTn id="23" dur="500"/>
                                        <p:tgtEl>
                                          <p:spTgt spid="3">
                                            <p:txEl>
                                              <p:pRg st="3" end="3"/>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wipe(left)">
                                      <p:cBhvr>
                                        <p:cTn id="26" dur="500"/>
                                        <p:tgtEl>
                                          <p:spTgt spid="3">
                                            <p:txEl>
                                              <p:pRg st="4" end="4"/>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wipe(left)">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wipe(left)">
                                      <p:cBhvr>
                                        <p:cTn id="34" dur="500"/>
                                        <p:tgtEl>
                                          <p:spTgt spid="3">
                                            <p:txEl>
                                              <p:pRg st="6" end="6"/>
                                            </p:tx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wipe(left)">
                                      <p:cBhvr>
                                        <p:cTn id="37" dur="500"/>
                                        <p:tgtEl>
                                          <p:spTgt spid="3">
                                            <p:txEl>
                                              <p:pRg st="7" end="7"/>
                                            </p:txEl>
                                          </p:spTgt>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wipe(left)">
                                      <p:cBhvr>
                                        <p:cTn id="40" dur="500"/>
                                        <p:tgtEl>
                                          <p:spTgt spid="3">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1" presetClass="entr" presetSubtype="1"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heel(1)">
                                      <p:cBhvr>
                                        <p:cTn id="45" dur="20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wipe(left)">
                                      <p:cBhvr>
                                        <p:cTn id="50" dur="500"/>
                                        <p:tgtEl>
                                          <p:spTgt spid="3">
                                            <p:txEl>
                                              <p:pRg st="9" end="9"/>
                                            </p:txEl>
                                          </p:spTgt>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animEffect transition="in" filter="wipe(left)">
                                      <p:cBhvr>
                                        <p:cTn id="5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p:cNvGraphicFramePr>
          <p:nvPr>
            <p:extLst>
              <p:ext uri="{D42A27DB-BD31-4B8C-83A1-F6EECF244321}">
                <p14:modId xmlns:p14="http://schemas.microsoft.com/office/powerpoint/2010/main" val="3710268248"/>
              </p:ext>
            </p:extLst>
          </p:nvPr>
        </p:nvGraphicFramePr>
        <p:xfrm>
          <a:off x="1149515" y="994928"/>
          <a:ext cx="10058398" cy="2225040"/>
        </p:xfrm>
        <a:graphic>
          <a:graphicData uri="http://schemas.openxmlformats.org/drawingml/2006/table">
            <a:tbl>
              <a:tblPr firstRow="1" bandRow="1">
                <a:tableStyleId>{E8B1032C-EA38-4F05-BA0D-38AFFFC7BED3}</a:tableStyleId>
              </a:tblPr>
              <a:tblGrid>
                <a:gridCol w="1436914">
                  <a:extLst>
                    <a:ext uri="{9D8B030D-6E8A-4147-A177-3AD203B41FA5}">
                      <a16:colId xmlns:a16="http://schemas.microsoft.com/office/drawing/2014/main" xmlns="" val="20000"/>
                    </a:ext>
                  </a:extLst>
                </a:gridCol>
                <a:gridCol w="1436914">
                  <a:extLst>
                    <a:ext uri="{9D8B030D-6E8A-4147-A177-3AD203B41FA5}">
                      <a16:colId xmlns:a16="http://schemas.microsoft.com/office/drawing/2014/main" xmlns="" val="20001"/>
                    </a:ext>
                  </a:extLst>
                </a:gridCol>
                <a:gridCol w="1436914">
                  <a:extLst>
                    <a:ext uri="{9D8B030D-6E8A-4147-A177-3AD203B41FA5}">
                      <a16:colId xmlns:a16="http://schemas.microsoft.com/office/drawing/2014/main" xmlns="" val="20002"/>
                    </a:ext>
                  </a:extLst>
                </a:gridCol>
                <a:gridCol w="1436914">
                  <a:extLst>
                    <a:ext uri="{9D8B030D-6E8A-4147-A177-3AD203B41FA5}">
                      <a16:colId xmlns:a16="http://schemas.microsoft.com/office/drawing/2014/main" xmlns="" val="20003"/>
                    </a:ext>
                  </a:extLst>
                </a:gridCol>
                <a:gridCol w="1436914">
                  <a:extLst>
                    <a:ext uri="{9D8B030D-6E8A-4147-A177-3AD203B41FA5}">
                      <a16:colId xmlns:a16="http://schemas.microsoft.com/office/drawing/2014/main" xmlns="" val="20004"/>
                    </a:ext>
                  </a:extLst>
                </a:gridCol>
                <a:gridCol w="1436914">
                  <a:extLst>
                    <a:ext uri="{9D8B030D-6E8A-4147-A177-3AD203B41FA5}">
                      <a16:colId xmlns:a16="http://schemas.microsoft.com/office/drawing/2014/main" xmlns="" val="20005"/>
                    </a:ext>
                  </a:extLst>
                </a:gridCol>
                <a:gridCol w="1436914">
                  <a:extLst>
                    <a:ext uri="{9D8B030D-6E8A-4147-A177-3AD203B41FA5}">
                      <a16:colId xmlns:a16="http://schemas.microsoft.com/office/drawing/2014/main" xmlns="" val="20006"/>
                    </a:ext>
                  </a:extLst>
                </a:gridCol>
              </a:tblGrid>
              <a:tr h="370840">
                <a:tc>
                  <a:txBody>
                    <a:bodyPr/>
                    <a:lstStyle/>
                    <a:p>
                      <a:r>
                        <a:rPr lang="zh-CN" altLang="en-US" dirty="0" smtClean="0"/>
                        <a:t>经理人</a:t>
                      </a:r>
                      <a:endParaRPr lang="zh-CN" altLang="en-US" dirty="0"/>
                    </a:p>
                  </a:txBody>
                  <a:tcPr/>
                </a:tc>
                <a:tc>
                  <a:txBody>
                    <a:bodyPr/>
                    <a:lstStyle/>
                    <a:p>
                      <a:r>
                        <a:rPr lang="zh-CN" altLang="en-US" dirty="0" smtClean="0"/>
                        <a:t>日期</a:t>
                      </a:r>
                      <a:endParaRPr lang="zh-CN" altLang="en-US" dirty="0"/>
                    </a:p>
                  </a:txBody>
                  <a:tcPr/>
                </a:tc>
                <a:tc>
                  <a:txBody>
                    <a:bodyPr/>
                    <a:lstStyle/>
                    <a:p>
                      <a:r>
                        <a:rPr lang="zh-CN" altLang="en-US" dirty="0" smtClean="0"/>
                        <a:t>国籍</a:t>
                      </a:r>
                      <a:endParaRPr lang="zh-CN" altLang="en-US" dirty="0"/>
                    </a:p>
                  </a:txBody>
                  <a:tcPr/>
                </a:tc>
                <a:tc>
                  <a:txBody>
                    <a:bodyPr/>
                    <a:lstStyle/>
                    <a:p>
                      <a:r>
                        <a:rPr lang="zh-CN" altLang="en-US" dirty="0" smtClean="0"/>
                        <a:t>性别</a:t>
                      </a:r>
                      <a:endParaRPr lang="zh-CN" altLang="en-US" dirty="0"/>
                    </a:p>
                  </a:txBody>
                  <a:tcPr/>
                </a:tc>
                <a:tc>
                  <a:txBody>
                    <a:bodyPr/>
                    <a:lstStyle/>
                    <a:p>
                      <a:r>
                        <a:rPr lang="zh-CN" altLang="en-US" dirty="0" smtClean="0"/>
                        <a:t>年龄</a:t>
                      </a:r>
                      <a:endParaRPr lang="zh-CN" altLang="en-US" dirty="0"/>
                    </a:p>
                  </a:txBody>
                  <a:tcPr/>
                </a:tc>
                <a:tc>
                  <a:txBody>
                    <a:bodyPr/>
                    <a:lstStyle/>
                    <a:p>
                      <a:r>
                        <a:rPr lang="en-US" altLang="zh-CN" dirty="0" smtClean="0"/>
                        <a:t>Q1</a:t>
                      </a:r>
                      <a:endParaRPr lang="zh-CN" altLang="en-US" dirty="0"/>
                    </a:p>
                  </a:txBody>
                  <a:tcPr/>
                </a:tc>
                <a:tc>
                  <a:txBody>
                    <a:bodyPr/>
                    <a:lstStyle/>
                    <a:p>
                      <a:r>
                        <a:rPr lang="en-US" altLang="zh-CN" dirty="0" smtClean="0"/>
                        <a:t>Q2</a:t>
                      </a:r>
                      <a:endParaRPr lang="zh-CN" altLang="en-US" dirty="0"/>
                    </a:p>
                  </a:txBody>
                  <a:tcPr/>
                </a:tc>
                <a:extLst>
                  <a:ext uri="{0D108BD9-81ED-4DB2-BD59-A6C34878D82A}">
                    <a16:rowId xmlns:a16="http://schemas.microsoft.com/office/drawing/2014/main" xmlns="" val="10000"/>
                  </a:ext>
                </a:extLst>
              </a:tr>
              <a:tr h="370840">
                <a:tc>
                  <a:txBody>
                    <a:bodyPr/>
                    <a:lstStyle/>
                    <a:p>
                      <a:r>
                        <a:rPr lang="en-US" altLang="zh-CN" dirty="0" smtClean="0"/>
                        <a:t>1</a:t>
                      </a:r>
                      <a:endParaRPr lang="zh-CN" altLang="en-US" dirty="0"/>
                    </a:p>
                  </a:txBody>
                  <a:tcPr/>
                </a:tc>
                <a:tc>
                  <a:txBody>
                    <a:bodyPr/>
                    <a:lstStyle/>
                    <a:p>
                      <a:r>
                        <a:rPr lang="en-US" altLang="zh-CN" dirty="0" smtClean="0"/>
                        <a:t>10/24/08</a:t>
                      </a:r>
                      <a:endParaRPr lang="zh-CN" altLang="en-US" dirty="0"/>
                    </a:p>
                  </a:txBody>
                  <a:tcPr/>
                </a:tc>
                <a:tc>
                  <a:txBody>
                    <a:bodyPr/>
                    <a:lstStyle/>
                    <a:p>
                      <a:r>
                        <a:rPr lang="en-US" altLang="zh-CN" dirty="0" smtClean="0"/>
                        <a:t>US</a:t>
                      </a:r>
                      <a:endParaRPr lang="zh-CN" altLang="en-US" dirty="0"/>
                    </a:p>
                  </a:txBody>
                  <a:tcPr/>
                </a:tc>
                <a:tc>
                  <a:txBody>
                    <a:bodyPr/>
                    <a:lstStyle/>
                    <a:p>
                      <a:r>
                        <a:rPr lang="en-US" altLang="zh-CN" dirty="0" smtClean="0"/>
                        <a:t>M</a:t>
                      </a:r>
                      <a:endParaRPr lang="zh-CN" altLang="en-US" dirty="0"/>
                    </a:p>
                  </a:txBody>
                  <a:tcPr/>
                </a:tc>
                <a:tc>
                  <a:txBody>
                    <a:bodyPr/>
                    <a:lstStyle/>
                    <a:p>
                      <a:r>
                        <a:rPr lang="en-US" altLang="zh-CN" dirty="0" smtClean="0"/>
                        <a:t>32</a:t>
                      </a:r>
                      <a:endParaRPr lang="zh-CN" altLang="en-US" dirty="0"/>
                    </a:p>
                  </a:txBody>
                  <a:tcPr/>
                </a:tc>
                <a:tc>
                  <a:txBody>
                    <a:bodyPr/>
                    <a:lstStyle/>
                    <a:p>
                      <a:r>
                        <a:rPr lang="en-US" altLang="zh-CN" dirty="0" smtClean="0"/>
                        <a:t>5</a:t>
                      </a:r>
                      <a:endParaRPr lang="zh-CN" altLang="en-US" dirty="0"/>
                    </a:p>
                  </a:txBody>
                  <a:tcPr/>
                </a:tc>
                <a:tc>
                  <a:txBody>
                    <a:bodyPr/>
                    <a:lstStyle/>
                    <a:p>
                      <a:r>
                        <a:rPr lang="en-US" altLang="zh-CN" dirty="0" smtClean="0"/>
                        <a:t>4</a:t>
                      </a:r>
                      <a:endParaRPr lang="zh-CN" altLang="en-US" dirty="0"/>
                    </a:p>
                  </a:txBody>
                  <a:tcPr/>
                </a:tc>
                <a:extLst>
                  <a:ext uri="{0D108BD9-81ED-4DB2-BD59-A6C34878D82A}">
                    <a16:rowId xmlns:a16="http://schemas.microsoft.com/office/drawing/2014/main" xmlns="" val="10001"/>
                  </a:ext>
                </a:extLst>
              </a:tr>
              <a:tr h="370840">
                <a:tc>
                  <a:txBody>
                    <a:bodyPr/>
                    <a:lstStyle/>
                    <a:p>
                      <a:r>
                        <a:rPr lang="en-US" altLang="zh-CN" dirty="0" smtClean="0"/>
                        <a:t>2</a:t>
                      </a:r>
                      <a:endParaRPr lang="zh-CN" altLang="en-US" dirty="0"/>
                    </a:p>
                  </a:txBody>
                  <a:tcPr/>
                </a:tc>
                <a:tc>
                  <a:txBody>
                    <a:bodyPr/>
                    <a:lstStyle/>
                    <a:p>
                      <a:r>
                        <a:rPr lang="en-US" altLang="zh-CN" dirty="0" smtClean="0"/>
                        <a:t>10/28/08</a:t>
                      </a:r>
                      <a:endParaRPr lang="zh-CN" altLang="en-US" dirty="0"/>
                    </a:p>
                  </a:txBody>
                  <a:tcPr/>
                </a:tc>
                <a:tc>
                  <a:txBody>
                    <a:bodyPr/>
                    <a:lstStyle/>
                    <a:p>
                      <a:r>
                        <a:rPr lang="en-US" altLang="zh-CN" dirty="0" smtClean="0"/>
                        <a:t>US</a:t>
                      </a:r>
                      <a:endParaRPr lang="zh-CN" altLang="en-US" dirty="0"/>
                    </a:p>
                  </a:txBody>
                  <a:tcPr/>
                </a:tc>
                <a:tc>
                  <a:txBody>
                    <a:bodyPr/>
                    <a:lstStyle/>
                    <a:p>
                      <a:r>
                        <a:rPr lang="en-US" altLang="zh-CN" dirty="0" smtClean="0"/>
                        <a:t>F</a:t>
                      </a:r>
                      <a:endParaRPr lang="zh-CN" altLang="en-US" dirty="0"/>
                    </a:p>
                  </a:txBody>
                  <a:tcPr/>
                </a:tc>
                <a:tc>
                  <a:txBody>
                    <a:bodyPr/>
                    <a:lstStyle/>
                    <a:p>
                      <a:r>
                        <a:rPr lang="en-US" altLang="zh-CN" dirty="0" smtClean="0"/>
                        <a:t>45</a:t>
                      </a:r>
                      <a:endParaRPr lang="zh-CN" altLang="en-US" dirty="0"/>
                    </a:p>
                  </a:txBody>
                  <a:tcPr/>
                </a:tc>
                <a:tc>
                  <a:txBody>
                    <a:bodyPr/>
                    <a:lstStyle/>
                    <a:p>
                      <a:r>
                        <a:rPr lang="en-US" altLang="zh-CN" dirty="0" smtClean="0"/>
                        <a:t>3</a:t>
                      </a:r>
                      <a:endParaRPr lang="zh-CN" altLang="en-US" dirty="0"/>
                    </a:p>
                  </a:txBody>
                  <a:tcPr/>
                </a:tc>
                <a:tc>
                  <a:txBody>
                    <a:bodyPr/>
                    <a:lstStyle/>
                    <a:p>
                      <a:r>
                        <a:rPr lang="en-US" altLang="zh-CN" dirty="0" smtClean="0"/>
                        <a:t>5</a:t>
                      </a:r>
                      <a:endParaRPr lang="zh-CN" altLang="en-US" dirty="0"/>
                    </a:p>
                  </a:txBody>
                  <a:tcPr/>
                </a:tc>
                <a:extLst>
                  <a:ext uri="{0D108BD9-81ED-4DB2-BD59-A6C34878D82A}">
                    <a16:rowId xmlns:a16="http://schemas.microsoft.com/office/drawing/2014/main" xmlns="" val="10002"/>
                  </a:ext>
                </a:extLst>
              </a:tr>
              <a:tr h="370840">
                <a:tc>
                  <a:txBody>
                    <a:bodyPr/>
                    <a:lstStyle/>
                    <a:p>
                      <a:r>
                        <a:rPr lang="en-US" altLang="zh-CN" dirty="0" smtClean="0"/>
                        <a:t>3</a:t>
                      </a:r>
                      <a:endParaRPr lang="zh-CN" altLang="en-US" dirty="0"/>
                    </a:p>
                  </a:txBody>
                  <a:tcPr/>
                </a:tc>
                <a:tc>
                  <a:txBody>
                    <a:bodyPr/>
                    <a:lstStyle/>
                    <a:p>
                      <a:r>
                        <a:rPr lang="en-US" altLang="zh-CN" dirty="0" smtClean="0"/>
                        <a:t>10/01/08</a:t>
                      </a:r>
                      <a:endParaRPr lang="zh-CN" altLang="en-US" dirty="0"/>
                    </a:p>
                  </a:txBody>
                  <a:tcPr/>
                </a:tc>
                <a:tc>
                  <a:txBody>
                    <a:bodyPr/>
                    <a:lstStyle/>
                    <a:p>
                      <a:r>
                        <a:rPr lang="en-US" altLang="zh-CN" dirty="0" smtClean="0"/>
                        <a:t>UK</a:t>
                      </a:r>
                      <a:endParaRPr lang="zh-CN" altLang="en-US" dirty="0"/>
                    </a:p>
                  </a:txBody>
                  <a:tcPr/>
                </a:tc>
                <a:tc>
                  <a:txBody>
                    <a:bodyPr/>
                    <a:lstStyle/>
                    <a:p>
                      <a:r>
                        <a:rPr lang="en-US" altLang="zh-CN" dirty="0" smtClean="0"/>
                        <a:t>F</a:t>
                      </a:r>
                      <a:endParaRPr lang="zh-CN" altLang="en-US" dirty="0"/>
                    </a:p>
                  </a:txBody>
                  <a:tcPr/>
                </a:tc>
                <a:tc>
                  <a:txBody>
                    <a:bodyPr/>
                    <a:lstStyle/>
                    <a:p>
                      <a:r>
                        <a:rPr lang="en-US" altLang="zh-CN" dirty="0" smtClean="0"/>
                        <a:t>25</a:t>
                      </a:r>
                      <a:endParaRPr lang="zh-CN" altLang="en-US" dirty="0"/>
                    </a:p>
                  </a:txBody>
                  <a:tcPr/>
                </a:tc>
                <a:tc>
                  <a:txBody>
                    <a:bodyPr/>
                    <a:lstStyle/>
                    <a:p>
                      <a:r>
                        <a:rPr lang="en-US" altLang="zh-CN" dirty="0" smtClean="0"/>
                        <a:t>3</a:t>
                      </a:r>
                      <a:endParaRPr lang="zh-CN" altLang="en-US" dirty="0"/>
                    </a:p>
                  </a:txBody>
                  <a:tcPr/>
                </a:tc>
                <a:tc>
                  <a:txBody>
                    <a:bodyPr/>
                    <a:lstStyle/>
                    <a:p>
                      <a:r>
                        <a:rPr lang="en-US" altLang="zh-CN" dirty="0" smtClean="0"/>
                        <a:t>5</a:t>
                      </a:r>
                      <a:endParaRPr lang="zh-CN" altLang="en-US" dirty="0"/>
                    </a:p>
                  </a:txBody>
                  <a:tcPr/>
                </a:tc>
                <a:extLst>
                  <a:ext uri="{0D108BD9-81ED-4DB2-BD59-A6C34878D82A}">
                    <a16:rowId xmlns:a16="http://schemas.microsoft.com/office/drawing/2014/main" xmlns="" val="10003"/>
                  </a:ext>
                </a:extLst>
              </a:tr>
              <a:tr h="370840">
                <a:tc>
                  <a:txBody>
                    <a:bodyPr/>
                    <a:lstStyle/>
                    <a:p>
                      <a:r>
                        <a:rPr lang="en-US" altLang="zh-CN" dirty="0" smtClean="0"/>
                        <a:t>4</a:t>
                      </a:r>
                      <a:endParaRPr lang="zh-CN" altLang="en-US" dirty="0"/>
                    </a:p>
                  </a:txBody>
                  <a:tcPr/>
                </a:tc>
                <a:tc>
                  <a:txBody>
                    <a:bodyPr/>
                    <a:lstStyle/>
                    <a:p>
                      <a:r>
                        <a:rPr lang="en-US" altLang="zh-CN" dirty="0" smtClean="0"/>
                        <a:t>10/12/08</a:t>
                      </a:r>
                      <a:endParaRPr lang="zh-CN" altLang="en-US" dirty="0"/>
                    </a:p>
                  </a:txBody>
                  <a:tcPr/>
                </a:tc>
                <a:tc>
                  <a:txBody>
                    <a:bodyPr/>
                    <a:lstStyle/>
                    <a:p>
                      <a:r>
                        <a:rPr lang="en-US" altLang="zh-CN" dirty="0" smtClean="0"/>
                        <a:t>UK</a:t>
                      </a:r>
                      <a:endParaRPr lang="zh-CN" altLang="en-US" dirty="0"/>
                    </a:p>
                  </a:txBody>
                  <a:tcPr/>
                </a:tc>
                <a:tc>
                  <a:txBody>
                    <a:bodyPr/>
                    <a:lstStyle/>
                    <a:p>
                      <a:r>
                        <a:rPr lang="en-US" altLang="zh-CN" dirty="0" smtClean="0"/>
                        <a:t>M</a:t>
                      </a:r>
                      <a:endParaRPr lang="zh-CN" altLang="en-US" dirty="0"/>
                    </a:p>
                  </a:txBody>
                  <a:tcPr/>
                </a:tc>
                <a:tc>
                  <a:txBody>
                    <a:bodyPr/>
                    <a:lstStyle/>
                    <a:p>
                      <a:r>
                        <a:rPr lang="en-US" altLang="zh-CN" dirty="0" smtClean="0"/>
                        <a:t>39</a:t>
                      </a:r>
                      <a:endParaRPr lang="zh-CN" altLang="en-US" dirty="0"/>
                    </a:p>
                  </a:txBody>
                  <a:tcPr/>
                </a:tc>
                <a:tc>
                  <a:txBody>
                    <a:bodyPr/>
                    <a:lstStyle/>
                    <a:p>
                      <a:r>
                        <a:rPr lang="en-US" altLang="zh-CN" dirty="0" smtClean="0"/>
                        <a:t>3</a:t>
                      </a:r>
                      <a:endParaRPr lang="zh-CN" altLang="en-US" dirty="0"/>
                    </a:p>
                  </a:txBody>
                  <a:tcPr/>
                </a:tc>
                <a:tc>
                  <a:txBody>
                    <a:bodyPr/>
                    <a:lstStyle/>
                    <a:p>
                      <a:r>
                        <a:rPr lang="en-US" altLang="zh-CN" dirty="0" smtClean="0"/>
                        <a:t>3</a:t>
                      </a:r>
                      <a:endParaRPr lang="zh-CN" altLang="en-US" dirty="0"/>
                    </a:p>
                  </a:txBody>
                  <a:tcPr/>
                </a:tc>
                <a:extLst>
                  <a:ext uri="{0D108BD9-81ED-4DB2-BD59-A6C34878D82A}">
                    <a16:rowId xmlns:a16="http://schemas.microsoft.com/office/drawing/2014/main" xmlns="" val="10004"/>
                  </a:ext>
                </a:extLst>
              </a:tr>
              <a:tr h="370840">
                <a:tc>
                  <a:txBody>
                    <a:bodyPr/>
                    <a:lstStyle/>
                    <a:p>
                      <a:r>
                        <a:rPr lang="en-US" altLang="zh-CN" dirty="0" smtClean="0"/>
                        <a:t>5</a:t>
                      </a:r>
                      <a:endParaRPr lang="zh-CN" altLang="en-US" dirty="0"/>
                    </a:p>
                  </a:txBody>
                  <a:tcPr/>
                </a:tc>
                <a:tc>
                  <a:txBody>
                    <a:bodyPr/>
                    <a:lstStyle/>
                    <a:p>
                      <a:r>
                        <a:rPr lang="en-US" altLang="zh-CN" dirty="0" smtClean="0"/>
                        <a:t>05/01/09</a:t>
                      </a:r>
                      <a:endParaRPr lang="zh-CN" altLang="en-US" dirty="0"/>
                    </a:p>
                  </a:txBody>
                  <a:tcPr/>
                </a:tc>
                <a:tc>
                  <a:txBody>
                    <a:bodyPr/>
                    <a:lstStyle/>
                    <a:p>
                      <a:r>
                        <a:rPr lang="en-US" altLang="zh-CN" dirty="0" smtClean="0"/>
                        <a:t>UK</a:t>
                      </a:r>
                      <a:endParaRPr lang="zh-CN" altLang="en-US" dirty="0"/>
                    </a:p>
                  </a:txBody>
                  <a:tcPr/>
                </a:tc>
                <a:tc>
                  <a:txBody>
                    <a:bodyPr/>
                    <a:lstStyle/>
                    <a:p>
                      <a:r>
                        <a:rPr lang="en-US" altLang="zh-CN" dirty="0" smtClean="0"/>
                        <a:t>F</a:t>
                      </a:r>
                      <a:endParaRPr lang="zh-CN" altLang="en-US" dirty="0"/>
                    </a:p>
                  </a:txBody>
                  <a:tcPr/>
                </a:tc>
                <a:tc>
                  <a:txBody>
                    <a:bodyPr/>
                    <a:lstStyle/>
                    <a:p>
                      <a:r>
                        <a:rPr lang="en-US" altLang="zh-CN" dirty="0" smtClean="0"/>
                        <a:t>99</a:t>
                      </a:r>
                      <a:endParaRPr lang="zh-CN" altLang="en-US" dirty="0"/>
                    </a:p>
                  </a:txBody>
                  <a:tcPr/>
                </a:tc>
                <a:tc>
                  <a:txBody>
                    <a:bodyPr/>
                    <a:lstStyle/>
                    <a:p>
                      <a:r>
                        <a:rPr lang="en-US" altLang="zh-CN" dirty="0" smtClean="0"/>
                        <a:t>2</a:t>
                      </a:r>
                      <a:endParaRPr lang="zh-CN" altLang="en-US" dirty="0"/>
                    </a:p>
                  </a:txBody>
                  <a:tcPr/>
                </a:tc>
                <a:tc>
                  <a:txBody>
                    <a:bodyPr/>
                    <a:lstStyle/>
                    <a:p>
                      <a:r>
                        <a:rPr lang="en-US" altLang="zh-CN" dirty="0" smtClean="0"/>
                        <a:t>2</a:t>
                      </a:r>
                      <a:endParaRPr lang="zh-CN" altLang="en-US" dirty="0"/>
                    </a:p>
                  </a:txBody>
                  <a:tcPr/>
                </a:tc>
                <a:extLst>
                  <a:ext uri="{0D108BD9-81ED-4DB2-BD59-A6C34878D82A}">
                    <a16:rowId xmlns:a16="http://schemas.microsoft.com/office/drawing/2014/main" xmlns="" val="10005"/>
                  </a:ext>
                </a:extLst>
              </a:tr>
            </a:tbl>
          </a:graphicData>
        </a:graphic>
      </p:graphicFrame>
      <p:sp>
        <p:nvSpPr>
          <p:cNvPr id="5" name="Rectangle 6"/>
          <p:cNvSpPr>
            <a:spLocks noChangeArrowheads="1"/>
          </p:cNvSpPr>
          <p:nvPr/>
        </p:nvSpPr>
        <p:spPr bwMode="auto">
          <a:xfrm>
            <a:off x="2016272" y="3650899"/>
            <a:ext cx="7937024" cy="2348505"/>
          </a:xfrm>
          <a:prstGeom prst="rect">
            <a:avLst/>
          </a:prstGeom>
          <a:noFill/>
          <a:ln w="19050">
            <a:solidFill>
              <a:schemeClr val="hlink"/>
            </a:solidFill>
            <a:miter lim="800000"/>
            <a:headEnd/>
            <a:tailEnd/>
          </a:ln>
          <a:effectLst/>
          <a:extLst>
            <a:ext uri="{909E8E84-426E-40dd-AFC4-6F175D3DCCD1}">
              <a14:hiddenFill xmlns="" xmlns:a14="http://schemas.microsoft.com/office/drawing/2010/main" xmlns:lc="http://schemas.openxmlformats.org/drawingml/2006/lockedCanvas">
                <a:solidFill>
                  <a:schemeClr val="accent1"/>
                </a:solidFill>
              </a14:hiddenFill>
            </a:ext>
            <a:ext uri="{AF507438-7753-43e0-B8FC-AC1667EBCBE1}">
              <a14:hiddenEffects xmlns="" xmlns:a14="http://schemas.microsoft.com/office/drawing/2010/main" xmlns:lc="http://schemas.openxmlformats.org/drawingml/2006/lockedCanvas">
                <a:effectLst>
                  <a:outerShdw blurRad="63500" dist="12700" dir="2700000" algn="ctr" rotWithShape="0">
                    <a:schemeClr val="hlink">
                      <a:gamma/>
                      <a:shade val="60000"/>
                      <a:invGamma/>
                      <a:alpha val="75000"/>
                    </a:schemeClr>
                  </a:outerShdw>
                </a:effectLst>
              </a14:hiddenEffects>
            </a:ext>
          </a:extLst>
        </p:spPr>
        <p:txBody>
          <a:bodyPr wrap="square" tIns="90000" bIns="90000">
            <a:spAutoFit/>
          </a:bodyPr>
          <a:lstStyle>
            <a:defPPr>
              <a:defRPr lang="en-US"/>
            </a:defPPr>
            <a:lvl1pPr algn="l" rtl="0" fontAlgn="base">
              <a:spcBef>
                <a:spcPct val="0"/>
              </a:spcBef>
              <a:spcAft>
                <a:spcPct val="0"/>
              </a:spcAft>
              <a:defRPr sz="2000" kern="1200">
                <a:solidFill>
                  <a:schemeClr val="tx1"/>
                </a:solidFill>
                <a:latin typeface="Helvetica" panose="020B0604020202020204" pitchFamily="34" charset="0"/>
                <a:ea typeface="MS PGothic" panose="020B0600070205080204" pitchFamily="34" charset="-128"/>
                <a:cs typeface="+mn-cs"/>
              </a:defRPr>
            </a:lvl1pPr>
            <a:lvl2pPr marL="457200" algn="l" rtl="0" fontAlgn="base">
              <a:spcBef>
                <a:spcPct val="0"/>
              </a:spcBef>
              <a:spcAft>
                <a:spcPct val="0"/>
              </a:spcAft>
              <a:defRPr sz="2000" kern="1200">
                <a:solidFill>
                  <a:schemeClr val="tx1"/>
                </a:solidFill>
                <a:latin typeface="Helvetica" panose="020B0604020202020204" pitchFamily="34" charset="0"/>
                <a:ea typeface="MS PGothic" panose="020B0600070205080204" pitchFamily="34" charset="-128"/>
                <a:cs typeface="+mn-cs"/>
              </a:defRPr>
            </a:lvl2pPr>
            <a:lvl3pPr marL="914400" algn="l" rtl="0" fontAlgn="base">
              <a:spcBef>
                <a:spcPct val="0"/>
              </a:spcBef>
              <a:spcAft>
                <a:spcPct val="0"/>
              </a:spcAft>
              <a:defRPr sz="2000" kern="1200">
                <a:solidFill>
                  <a:schemeClr val="tx1"/>
                </a:solidFill>
                <a:latin typeface="Helvetica" panose="020B0604020202020204" pitchFamily="34" charset="0"/>
                <a:ea typeface="MS PGothic" panose="020B0600070205080204" pitchFamily="34" charset="-128"/>
                <a:cs typeface="+mn-cs"/>
              </a:defRPr>
            </a:lvl3pPr>
            <a:lvl4pPr marL="1371600" algn="l" rtl="0" fontAlgn="base">
              <a:spcBef>
                <a:spcPct val="0"/>
              </a:spcBef>
              <a:spcAft>
                <a:spcPct val="0"/>
              </a:spcAft>
              <a:defRPr sz="2000" kern="1200">
                <a:solidFill>
                  <a:schemeClr val="tx1"/>
                </a:solidFill>
                <a:latin typeface="Helvetica" panose="020B0604020202020204" pitchFamily="34" charset="0"/>
                <a:ea typeface="MS PGothic" panose="020B0600070205080204" pitchFamily="34" charset="-128"/>
                <a:cs typeface="+mn-cs"/>
              </a:defRPr>
            </a:lvl4pPr>
            <a:lvl5pPr marL="1828800" algn="l" rtl="0" fontAlgn="base">
              <a:spcBef>
                <a:spcPct val="0"/>
              </a:spcBef>
              <a:spcAft>
                <a:spcPct val="0"/>
              </a:spcAft>
              <a:defRPr sz="2000" kern="1200">
                <a:solidFill>
                  <a:schemeClr val="tx1"/>
                </a:solidFill>
                <a:latin typeface="Helvetica" panose="020B0604020202020204" pitchFamily="34" charset="0"/>
                <a:ea typeface="MS PGothic" panose="020B0600070205080204" pitchFamily="34" charset="-128"/>
                <a:cs typeface="+mn-cs"/>
              </a:defRPr>
            </a:lvl5pPr>
            <a:lvl6pPr marL="2286000" algn="l" defTabSz="914400" rtl="0" eaLnBrk="1" latinLnBrk="0" hangingPunct="1">
              <a:defRPr sz="2000" kern="1200">
                <a:solidFill>
                  <a:schemeClr val="tx1"/>
                </a:solidFill>
                <a:latin typeface="Helvetica" panose="020B0604020202020204" pitchFamily="34" charset="0"/>
                <a:ea typeface="MS PGothic" panose="020B0600070205080204" pitchFamily="34" charset="-128"/>
                <a:cs typeface="+mn-cs"/>
              </a:defRPr>
            </a:lvl6pPr>
            <a:lvl7pPr marL="2743200" algn="l" defTabSz="914400" rtl="0" eaLnBrk="1" latinLnBrk="0" hangingPunct="1">
              <a:defRPr sz="2000" kern="1200">
                <a:solidFill>
                  <a:schemeClr val="tx1"/>
                </a:solidFill>
                <a:latin typeface="Helvetica" panose="020B0604020202020204" pitchFamily="34" charset="0"/>
                <a:ea typeface="MS PGothic" panose="020B0600070205080204" pitchFamily="34" charset="-128"/>
                <a:cs typeface="+mn-cs"/>
              </a:defRPr>
            </a:lvl7pPr>
            <a:lvl8pPr marL="3200400" algn="l" defTabSz="914400" rtl="0" eaLnBrk="1" latinLnBrk="0" hangingPunct="1">
              <a:defRPr sz="2000" kern="1200">
                <a:solidFill>
                  <a:schemeClr val="tx1"/>
                </a:solidFill>
                <a:latin typeface="Helvetica" panose="020B0604020202020204" pitchFamily="34" charset="0"/>
                <a:ea typeface="MS PGothic" panose="020B0600070205080204" pitchFamily="34" charset="-128"/>
                <a:cs typeface="+mn-cs"/>
              </a:defRPr>
            </a:lvl8pPr>
            <a:lvl9pPr marL="3657600" algn="l" defTabSz="914400" rtl="0" eaLnBrk="1" latinLnBrk="0" hangingPunct="1">
              <a:defRPr sz="2000" kern="1200">
                <a:solidFill>
                  <a:schemeClr val="tx1"/>
                </a:solidFill>
                <a:latin typeface="Helvetica" panose="020B0604020202020204" pitchFamily="34" charset="0"/>
                <a:ea typeface="MS PGothic" panose="020B0600070205080204" pitchFamily="34" charset="-128"/>
                <a:cs typeface="+mn-cs"/>
              </a:defRPr>
            </a:lvl9pPr>
          </a:lstStyle>
          <a:p>
            <a:pPr eaLnBrk="0" hangingPunct="0">
              <a:lnSpc>
                <a:spcPct val="110000"/>
              </a:lnSpc>
              <a:defRPr/>
            </a:pPr>
            <a:r>
              <a:rPr lang="en-US" sz="1600" dirty="0" smtClean="0">
                <a:solidFill>
                  <a:schemeClr val="accent1"/>
                </a:solidFill>
                <a:latin typeface="Times New Roman" panose="02020603050405020304" pitchFamily="18" charset="0"/>
                <a:ea typeface="ＭＳ Ｐゴシック" charset="0"/>
                <a:cs typeface="Times New Roman" panose="02020603050405020304" pitchFamily="18" charset="0"/>
              </a:rPr>
              <a:t>&gt; </a:t>
            </a:r>
            <a:r>
              <a:rPr lang="en-US" altLang="zh-CN" sz="1600" dirty="0" err="1" smtClean="0">
                <a:solidFill>
                  <a:schemeClr val="accent1"/>
                </a:solidFill>
                <a:latin typeface="Times New Roman" panose="02020603050405020304" pitchFamily="18" charset="0"/>
                <a:ea typeface="ＭＳ Ｐゴシック" charset="0"/>
                <a:cs typeface="Times New Roman" panose="02020603050405020304" pitchFamily="18" charset="0"/>
              </a:rPr>
              <a:t>jlr</a:t>
            </a:r>
            <a:r>
              <a:rPr lang="en-US" altLang="zh-CN" sz="1600" dirty="0" smtClean="0">
                <a:solidFill>
                  <a:schemeClr val="accent1"/>
                </a:solidFill>
                <a:latin typeface="Times New Roman" panose="02020603050405020304" pitchFamily="18" charset="0"/>
                <a:ea typeface="ＭＳ Ｐゴシック" charset="0"/>
                <a:cs typeface="Times New Roman" panose="02020603050405020304" pitchFamily="18" charset="0"/>
              </a:rPr>
              <a:t>&lt;-1:5</a:t>
            </a:r>
          </a:p>
          <a:p>
            <a:pPr eaLnBrk="0" hangingPunct="0">
              <a:lnSpc>
                <a:spcPct val="110000"/>
              </a:lnSpc>
              <a:defRPr/>
            </a:pPr>
            <a:r>
              <a:rPr lang="en-US" altLang="zh-CN" sz="1600" dirty="0" smtClean="0">
                <a:solidFill>
                  <a:schemeClr val="accent1"/>
                </a:solidFill>
                <a:latin typeface="Times New Roman" panose="02020603050405020304" pitchFamily="18" charset="0"/>
                <a:ea typeface="ＭＳ Ｐゴシック" charset="0"/>
                <a:cs typeface="Times New Roman" panose="02020603050405020304" pitchFamily="18" charset="0"/>
              </a:rPr>
              <a:t>&gt; </a:t>
            </a:r>
            <a:r>
              <a:rPr lang="en-US" altLang="zh-CN" sz="1600" dirty="0" err="1" smtClean="0">
                <a:solidFill>
                  <a:schemeClr val="accent1"/>
                </a:solidFill>
                <a:latin typeface="Times New Roman" panose="02020603050405020304" pitchFamily="18" charset="0"/>
                <a:ea typeface="ＭＳ Ｐゴシック" charset="0"/>
                <a:cs typeface="Times New Roman" panose="02020603050405020304" pitchFamily="18" charset="0"/>
              </a:rPr>
              <a:t>dat</a:t>
            </a:r>
            <a:r>
              <a:rPr lang="en-US" altLang="zh-CN" sz="1600" dirty="0" smtClean="0">
                <a:solidFill>
                  <a:schemeClr val="accent1"/>
                </a:solidFill>
                <a:latin typeface="Times New Roman" panose="02020603050405020304" pitchFamily="18" charset="0"/>
                <a:ea typeface="ＭＳ Ｐゴシック" charset="0"/>
                <a:cs typeface="Times New Roman" panose="02020603050405020304" pitchFamily="18" charset="0"/>
              </a:rPr>
              <a:t>&lt;- c(“10/24/08”,”10/28/08”,”</a:t>
            </a:r>
            <a:r>
              <a:rPr lang="en-US" altLang="zh-CN" sz="1600" dirty="0">
                <a:solidFill>
                  <a:schemeClr val="accent1"/>
                </a:solidFill>
                <a:latin typeface="Times New Roman" panose="02020603050405020304" pitchFamily="18" charset="0"/>
                <a:ea typeface="ＭＳ Ｐゴシック" charset="0"/>
                <a:cs typeface="Times New Roman" panose="02020603050405020304" pitchFamily="18" charset="0"/>
              </a:rPr>
              <a:t>10/01/08”, </a:t>
            </a:r>
            <a:r>
              <a:rPr lang="en-US" altLang="zh-CN" sz="1600" dirty="0" smtClean="0">
                <a:solidFill>
                  <a:schemeClr val="accent1"/>
                </a:solidFill>
                <a:latin typeface="Times New Roman" panose="02020603050405020304" pitchFamily="18" charset="0"/>
                <a:ea typeface="ＭＳ Ｐゴシック" charset="0"/>
                <a:cs typeface="Times New Roman" panose="02020603050405020304" pitchFamily="18" charset="0"/>
              </a:rPr>
              <a:t>”10/12/08”,</a:t>
            </a:r>
            <a:r>
              <a:rPr lang="en-US" altLang="zh-CN" sz="1600" dirty="0">
                <a:solidFill>
                  <a:schemeClr val="accent1"/>
                </a:solidFill>
                <a:latin typeface="Times New Roman" panose="02020603050405020304" pitchFamily="18" charset="0"/>
                <a:ea typeface="ＭＳ Ｐゴシック" charset="0"/>
                <a:cs typeface="Times New Roman" panose="02020603050405020304" pitchFamily="18" charset="0"/>
              </a:rPr>
              <a:t> </a:t>
            </a:r>
            <a:r>
              <a:rPr lang="en-US" altLang="zh-CN" sz="1600" dirty="0" smtClean="0">
                <a:solidFill>
                  <a:schemeClr val="accent1"/>
                </a:solidFill>
                <a:latin typeface="Times New Roman" panose="02020603050405020304" pitchFamily="18" charset="0"/>
                <a:ea typeface="ＭＳ Ｐゴシック" charset="0"/>
                <a:cs typeface="Times New Roman" panose="02020603050405020304" pitchFamily="18" charset="0"/>
              </a:rPr>
              <a:t>”05/01/09”,)</a:t>
            </a:r>
          </a:p>
          <a:p>
            <a:pPr eaLnBrk="0" hangingPunct="0">
              <a:lnSpc>
                <a:spcPct val="110000"/>
              </a:lnSpc>
              <a:defRPr/>
            </a:pPr>
            <a:r>
              <a:rPr lang="en-US" altLang="zh-CN" sz="1600" dirty="0" smtClean="0">
                <a:solidFill>
                  <a:schemeClr val="accent1"/>
                </a:solidFill>
                <a:latin typeface="Times New Roman" panose="02020603050405020304" pitchFamily="18" charset="0"/>
                <a:ea typeface="ＭＳ Ｐゴシック" charset="0"/>
                <a:cs typeface="Times New Roman" panose="02020603050405020304" pitchFamily="18" charset="0"/>
              </a:rPr>
              <a:t>&gt; nationality&lt;- c(“US”,</a:t>
            </a:r>
            <a:r>
              <a:rPr lang="zh-CN" altLang="en-US" sz="1600" dirty="0" smtClean="0">
                <a:solidFill>
                  <a:schemeClr val="accent1"/>
                </a:solidFill>
                <a:latin typeface="Times New Roman" panose="02020603050405020304" pitchFamily="18" charset="0"/>
                <a:ea typeface="ＭＳ Ｐゴシック" charset="0"/>
                <a:cs typeface="Times New Roman" panose="02020603050405020304" pitchFamily="18" charset="0"/>
              </a:rPr>
              <a:t>“</a:t>
            </a:r>
            <a:r>
              <a:rPr lang="en-US" altLang="zh-CN" sz="1600" dirty="0" smtClean="0">
                <a:solidFill>
                  <a:schemeClr val="accent1"/>
                </a:solidFill>
                <a:latin typeface="Times New Roman" panose="02020603050405020304" pitchFamily="18" charset="0"/>
                <a:ea typeface="ＭＳ Ｐゴシック" charset="0"/>
                <a:cs typeface="Times New Roman" panose="02020603050405020304" pitchFamily="18" charset="0"/>
              </a:rPr>
              <a:t>US”,</a:t>
            </a:r>
            <a:r>
              <a:rPr lang="zh-CN" altLang="en-US" sz="1600" dirty="0" smtClean="0">
                <a:solidFill>
                  <a:schemeClr val="accent1"/>
                </a:solidFill>
                <a:latin typeface="Times New Roman" panose="02020603050405020304" pitchFamily="18" charset="0"/>
                <a:ea typeface="ＭＳ Ｐゴシック" charset="0"/>
                <a:cs typeface="Times New Roman" panose="02020603050405020304" pitchFamily="18" charset="0"/>
              </a:rPr>
              <a:t>“</a:t>
            </a:r>
            <a:r>
              <a:rPr lang="en-US" altLang="zh-CN" sz="1600" dirty="0" smtClean="0">
                <a:solidFill>
                  <a:schemeClr val="accent1"/>
                </a:solidFill>
                <a:latin typeface="Times New Roman" panose="02020603050405020304" pitchFamily="18" charset="0"/>
                <a:ea typeface="ＭＳ Ｐゴシック" charset="0"/>
                <a:cs typeface="Times New Roman" panose="02020603050405020304" pitchFamily="18" charset="0"/>
              </a:rPr>
              <a:t>UK”,</a:t>
            </a:r>
            <a:r>
              <a:rPr lang="zh-CN" altLang="en-US" sz="1600" dirty="0">
                <a:solidFill>
                  <a:schemeClr val="accent1"/>
                </a:solidFill>
                <a:latin typeface="Times New Roman" panose="02020603050405020304" pitchFamily="18" charset="0"/>
                <a:ea typeface="ＭＳ Ｐゴシック" charset="0"/>
                <a:cs typeface="Times New Roman" panose="02020603050405020304" pitchFamily="18" charset="0"/>
              </a:rPr>
              <a:t> “</a:t>
            </a:r>
            <a:r>
              <a:rPr lang="en-US" altLang="zh-CN" sz="1600" dirty="0">
                <a:solidFill>
                  <a:schemeClr val="accent1"/>
                </a:solidFill>
                <a:latin typeface="Times New Roman" panose="02020603050405020304" pitchFamily="18" charset="0"/>
                <a:ea typeface="ＭＳ Ｐゴシック" charset="0"/>
                <a:cs typeface="Times New Roman" panose="02020603050405020304" pitchFamily="18" charset="0"/>
              </a:rPr>
              <a:t>UK</a:t>
            </a:r>
            <a:r>
              <a:rPr lang="en-US" altLang="zh-CN" sz="1600" dirty="0" smtClean="0">
                <a:solidFill>
                  <a:schemeClr val="accent1"/>
                </a:solidFill>
                <a:latin typeface="Times New Roman" panose="02020603050405020304" pitchFamily="18" charset="0"/>
                <a:ea typeface="ＭＳ Ｐゴシック" charset="0"/>
                <a:cs typeface="Times New Roman" panose="02020603050405020304" pitchFamily="18" charset="0"/>
              </a:rPr>
              <a:t>”,</a:t>
            </a:r>
            <a:r>
              <a:rPr lang="zh-CN" altLang="en-US" sz="1600" dirty="0">
                <a:solidFill>
                  <a:schemeClr val="accent1"/>
                </a:solidFill>
                <a:latin typeface="Times New Roman" panose="02020603050405020304" pitchFamily="18" charset="0"/>
                <a:ea typeface="ＭＳ Ｐゴシック" charset="0"/>
                <a:cs typeface="Times New Roman" panose="02020603050405020304" pitchFamily="18" charset="0"/>
              </a:rPr>
              <a:t> “</a:t>
            </a:r>
            <a:r>
              <a:rPr lang="en-US" altLang="zh-CN" sz="1600" dirty="0">
                <a:solidFill>
                  <a:schemeClr val="accent1"/>
                </a:solidFill>
                <a:latin typeface="Times New Roman" panose="02020603050405020304" pitchFamily="18" charset="0"/>
                <a:ea typeface="ＭＳ Ｐゴシック" charset="0"/>
                <a:cs typeface="Times New Roman" panose="02020603050405020304" pitchFamily="18" charset="0"/>
              </a:rPr>
              <a:t>UK</a:t>
            </a:r>
            <a:r>
              <a:rPr lang="en-US" altLang="zh-CN" sz="1600" dirty="0" smtClean="0">
                <a:solidFill>
                  <a:schemeClr val="accent1"/>
                </a:solidFill>
                <a:latin typeface="Times New Roman" panose="02020603050405020304" pitchFamily="18" charset="0"/>
                <a:ea typeface="ＭＳ Ｐゴシック" charset="0"/>
                <a:cs typeface="Times New Roman" panose="02020603050405020304" pitchFamily="18" charset="0"/>
              </a:rPr>
              <a:t>”)</a:t>
            </a:r>
          </a:p>
          <a:p>
            <a:pPr eaLnBrk="0" hangingPunct="0">
              <a:lnSpc>
                <a:spcPct val="110000"/>
              </a:lnSpc>
              <a:defRPr/>
            </a:pPr>
            <a:r>
              <a:rPr lang="en-US" altLang="zh-CN" sz="1600" dirty="0" smtClean="0">
                <a:solidFill>
                  <a:schemeClr val="accent1"/>
                </a:solidFill>
                <a:latin typeface="Times New Roman" panose="02020603050405020304" pitchFamily="18" charset="0"/>
                <a:ea typeface="ＭＳ Ｐゴシック" charset="0"/>
                <a:cs typeface="Times New Roman" panose="02020603050405020304" pitchFamily="18" charset="0"/>
              </a:rPr>
              <a:t>&gt; gender&lt;- c( “M”,”F”,”F”,”M”,”F”)</a:t>
            </a:r>
          </a:p>
          <a:p>
            <a:pPr eaLnBrk="0" hangingPunct="0">
              <a:lnSpc>
                <a:spcPct val="110000"/>
              </a:lnSpc>
              <a:defRPr/>
            </a:pPr>
            <a:r>
              <a:rPr lang="en-US" altLang="zh-CN" sz="1600" dirty="0" smtClean="0">
                <a:solidFill>
                  <a:schemeClr val="accent1"/>
                </a:solidFill>
                <a:latin typeface="Times New Roman" panose="02020603050405020304" pitchFamily="18" charset="0"/>
                <a:ea typeface="ＭＳ Ｐゴシック" charset="0"/>
                <a:cs typeface="Times New Roman" panose="02020603050405020304" pitchFamily="18" charset="0"/>
              </a:rPr>
              <a:t>&gt; age&lt;-c(32, 45,25,39,99)</a:t>
            </a:r>
          </a:p>
          <a:p>
            <a:pPr eaLnBrk="0" hangingPunct="0">
              <a:lnSpc>
                <a:spcPct val="110000"/>
              </a:lnSpc>
              <a:defRPr/>
            </a:pPr>
            <a:r>
              <a:rPr lang="en-US" sz="1600" dirty="0" smtClean="0">
                <a:solidFill>
                  <a:schemeClr val="accent1"/>
                </a:solidFill>
                <a:latin typeface="Times New Roman" panose="02020603050405020304" pitchFamily="18" charset="0"/>
                <a:ea typeface="ＭＳ Ｐゴシック" charset="0"/>
                <a:cs typeface="Times New Roman" panose="02020603050405020304" pitchFamily="18" charset="0"/>
              </a:rPr>
              <a:t>&gt; Q1&lt;- c(5,3,3,3,2)</a:t>
            </a:r>
          </a:p>
          <a:p>
            <a:pPr eaLnBrk="0" hangingPunct="0">
              <a:lnSpc>
                <a:spcPct val="110000"/>
              </a:lnSpc>
              <a:defRPr/>
            </a:pPr>
            <a:r>
              <a:rPr lang="en-US" sz="1600" dirty="0" smtClean="0">
                <a:solidFill>
                  <a:schemeClr val="accent1"/>
                </a:solidFill>
                <a:latin typeface="Times New Roman" panose="02020603050405020304" pitchFamily="18" charset="0"/>
                <a:ea typeface="ＭＳ Ｐゴシック" charset="0"/>
                <a:cs typeface="Times New Roman" panose="02020603050405020304" pitchFamily="18" charset="0"/>
              </a:rPr>
              <a:t>&gt; Q2&lt;-c(4,5,5,3,2)</a:t>
            </a:r>
          </a:p>
          <a:p>
            <a:pPr eaLnBrk="0" hangingPunct="0">
              <a:lnSpc>
                <a:spcPct val="110000"/>
              </a:lnSpc>
              <a:defRPr/>
            </a:pPr>
            <a:r>
              <a:rPr lang="en-US" sz="1600" dirty="0" smtClean="0">
                <a:solidFill>
                  <a:schemeClr val="accent1"/>
                </a:solidFill>
                <a:latin typeface="Times New Roman" panose="02020603050405020304" pitchFamily="18" charset="0"/>
                <a:ea typeface="ＭＳ Ｐゴシック" charset="0"/>
                <a:cs typeface="Times New Roman" panose="02020603050405020304" pitchFamily="18" charset="0"/>
              </a:rPr>
              <a:t>&gt; dtf&lt;-</a:t>
            </a:r>
            <a:r>
              <a:rPr lang="en-US" sz="1600" dirty="0" err="1" smtClean="0">
                <a:solidFill>
                  <a:schemeClr val="accent1"/>
                </a:solidFill>
                <a:latin typeface="Times New Roman" panose="02020603050405020304" pitchFamily="18" charset="0"/>
                <a:ea typeface="ＭＳ Ｐゴシック" charset="0"/>
                <a:cs typeface="Times New Roman" panose="02020603050405020304" pitchFamily="18" charset="0"/>
              </a:rPr>
              <a:t>data.frame</a:t>
            </a:r>
            <a:r>
              <a:rPr lang="en-US" sz="1600" dirty="0" smtClean="0">
                <a:solidFill>
                  <a:schemeClr val="accent1"/>
                </a:solidFill>
                <a:latin typeface="Times New Roman" panose="02020603050405020304" pitchFamily="18" charset="0"/>
                <a:ea typeface="ＭＳ Ｐゴシック" charset="0"/>
                <a:cs typeface="Times New Roman" panose="02020603050405020304" pitchFamily="18" charset="0"/>
              </a:rPr>
              <a:t>(jlr,dat,nationality,age,gender,Q1,Q2)</a:t>
            </a:r>
            <a:endParaRPr lang="en-US" sz="1600" dirty="0">
              <a:solidFill>
                <a:schemeClr val="accent1"/>
              </a:solidFill>
              <a:latin typeface="Times New Roman" panose="02020603050405020304" pitchFamily="18" charset="0"/>
              <a:ea typeface="ＭＳ Ｐゴシック" charset="0"/>
              <a:cs typeface="Times New Roman" panose="02020603050405020304" pitchFamily="18" charset="0"/>
            </a:endParaRPr>
          </a:p>
        </p:txBody>
      </p:sp>
    </p:spTree>
    <p:extLst>
      <p:ext uri="{BB962C8B-B14F-4D97-AF65-F5344CB8AC3E}">
        <p14:creationId xmlns:p14="http://schemas.microsoft.com/office/powerpoint/2010/main" val="1445766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smtClean="0"/>
              <a:t>变量与数值的操作案例</a:t>
            </a:r>
            <a:endParaRPr lang="zh-CN" altLang="en-US" sz="3200" dirty="0"/>
          </a:p>
        </p:txBody>
      </p:sp>
      <p:graphicFrame>
        <p:nvGraphicFramePr>
          <p:cNvPr id="4" name="内容占位符 3"/>
          <p:cNvGraphicFramePr>
            <a:graphicFrameLocks noGrp="1"/>
          </p:cNvGraphicFramePr>
          <p:nvPr>
            <p:ph idx="1"/>
            <p:extLst/>
          </p:nvPr>
        </p:nvGraphicFramePr>
        <p:xfrm>
          <a:off x="1096963" y="1846263"/>
          <a:ext cx="10058398" cy="2225040"/>
        </p:xfrm>
        <a:graphic>
          <a:graphicData uri="http://schemas.openxmlformats.org/drawingml/2006/table">
            <a:tbl>
              <a:tblPr firstRow="1" bandRow="1">
                <a:tableStyleId>{E8B1032C-EA38-4F05-BA0D-38AFFFC7BED3}</a:tableStyleId>
              </a:tblPr>
              <a:tblGrid>
                <a:gridCol w="1436914">
                  <a:extLst>
                    <a:ext uri="{9D8B030D-6E8A-4147-A177-3AD203B41FA5}">
                      <a16:colId xmlns:a16="http://schemas.microsoft.com/office/drawing/2014/main" xmlns="" val="20000"/>
                    </a:ext>
                  </a:extLst>
                </a:gridCol>
                <a:gridCol w="1436914">
                  <a:extLst>
                    <a:ext uri="{9D8B030D-6E8A-4147-A177-3AD203B41FA5}">
                      <a16:colId xmlns:a16="http://schemas.microsoft.com/office/drawing/2014/main" xmlns="" val="20001"/>
                    </a:ext>
                  </a:extLst>
                </a:gridCol>
                <a:gridCol w="1436914">
                  <a:extLst>
                    <a:ext uri="{9D8B030D-6E8A-4147-A177-3AD203B41FA5}">
                      <a16:colId xmlns:a16="http://schemas.microsoft.com/office/drawing/2014/main" xmlns="" val="20002"/>
                    </a:ext>
                  </a:extLst>
                </a:gridCol>
                <a:gridCol w="1436914">
                  <a:extLst>
                    <a:ext uri="{9D8B030D-6E8A-4147-A177-3AD203B41FA5}">
                      <a16:colId xmlns:a16="http://schemas.microsoft.com/office/drawing/2014/main" xmlns="" val="20003"/>
                    </a:ext>
                  </a:extLst>
                </a:gridCol>
                <a:gridCol w="1436914">
                  <a:extLst>
                    <a:ext uri="{9D8B030D-6E8A-4147-A177-3AD203B41FA5}">
                      <a16:colId xmlns:a16="http://schemas.microsoft.com/office/drawing/2014/main" xmlns="" val="20004"/>
                    </a:ext>
                  </a:extLst>
                </a:gridCol>
                <a:gridCol w="1436914">
                  <a:extLst>
                    <a:ext uri="{9D8B030D-6E8A-4147-A177-3AD203B41FA5}">
                      <a16:colId xmlns:a16="http://schemas.microsoft.com/office/drawing/2014/main" xmlns="" val="20005"/>
                    </a:ext>
                  </a:extLst>
                </a:gridCol>
                <a:gridCol w="1436914">
                  <a:extLst>
                    <a:ext uri="{9D8B030D-6E8A-4147-A177-3AD203B41FA5}">
                      <a16:colId xmlns:a16="http://schemas.microsoft.com/office/drawing/2014/main" xmlns="" val="20006"/>
                    </a:ext>
                  </a:extLst>
                </a:gridCol>
              </a:tblGrid>
              <a:tr h="370840">
                <a:tc>
                  <a:txBody>
                    <a:bodyPr/>
                    <a:lstStyle/>
                    <a:p>
                      <a:r>
                        <a:rPr lang="zh-CN" altLang="en-US" dirty="0" smtClean="0"/>
                        <a:t>经理人</a:t>
                      </a:r>
                      <a:endParaRPr lang="zh-CN" altLang="en-US" dirty="0"/>
                    </a:p>
                  </a:txBody>
                  <a:tcPr/>
                </a:tc>
                <a:tc>
                  <a:txBody>
                    <a:bodyPr/>
                    <a:lstStyle/>
                    <a:p>
                      <a:r>
                        <a:rPr lang="zh-CN" altLang="en-US" dirty="0" smtClean="0"/>
                        <a:t>日期</a:t>
                      </a:r>
                      <a:endParaRPr lang="zh-CN" altLang="en-US" dirty="0"/>
                    </a:p>
                  </a:txBody>
                  <a:tcPr/>
                </a:tc>
                <a:tc>
                  <a:txBody>
                    <a:bodyPr/>
                    <a:lstStyle/>
                    <a:p>
                      <a:r>
                        <a:rPr lang="zh-CN" altLang="en-US" dirty="0" smtClean="0"/>
                        <a:t>国籍</a:t>
                      </a:r>
                      <a:endParaRPr lang="zh-CN" altLang="en-US" dirty="0"/>
                    </a:p>
                  </a:txBody>
                  <a:tcPr/>
                </a:tc>
                <a:tc>
                  <a:txBody>
                    <a:bodyPr/>
                    <a:lstStyle/>
                    <a:p>
                      <a:r>
                        <a:rPr lang="zh-CN" altLang="en-US" dirty="0" smtClean="0"/>
                        <a:t>性别</a:t>
                      </a:r>
                      <a:endParaRPr lang="zh-CN" altLang="en-US" dirty="0"/>
                    </a:p>
                  </a:txBody>
                  <a:tcPr/>
                </a:tc>
                <a:tc>
                  <a:txBody>
                    <a:bodyPr/>
                    <a:lstStyle/>
                    <a:p>
                      <a:r>
                        <a:rPr lang="zh-CN" altLang="en-US" dirty="0" smtClean="0"/>
                        <a:t>年龄</a:t>
                      </a:r>
                      <a:endParaRPr lang="zh-CN" altLang="en-US" dirty="0"/>
                    </a:p>
                  </a:txBody>
                  <a:tcPr/>
                </a:tc>
                <a:tc>
                  <a:txBody>
                    <a:bodyPr/>
                    <a:lstStyle/>
                    <a:p>
                      <a:r>
                        <a:rPr lang="en-US" altLang="zh-CN" dirty="0" smtClean="0"/>
                        <a:t>Q1</a:t>
                      </a:r>
                      <a:endParaRPr lang="zh-CN" altLang="en-US" dirty="0"/>
                    </a:p>
                  </a:txBody>
                  <a:tcPr/>
                </a:tc>
                <a:tc>
                  <a:txBody>
                    <a:bodyPr/>
                    <a:lstStyle/>
                    <a:p>
                      <a:r>
                        <a:rPr lang="en-US" altLang="zh-CN" dirty="0" smtClean="0"/>
                        <a:t>Q2</a:t>
                      </a:r>
                      <a:endParaRPr lang="zh-CN" altLang="en-US" dirty="0"/>
                    </a:p>
                  </a:txBody>
                  <a:tcPr/>
                </a:tc>
                <a:extLst>
                  <a:ext uri="{0D108BD9-81ED-4DB2-BD59-A6C34878D82A}">
                    <a16:rowId xmlns:a16="http://schemas.microsoft.com/office/drawing/2014/main" xmlns="" val="10000"/>
                  </a:ext>
                </a:extLst>
              </a:tr>
              <a:tr h="370840">
                <a:tc>
                  <a:txBody>
                    <a:bodyPr/>
                    <a:lstStyle/>
                    <a:p>
                      <a:r>
                        <a:rPr lang="en-US" altLang="zh-CN" dirty="0" smtClean="0"/>
                        <a:t>1</a:t>
                      </a:r>
                      <a:endParaRPr lang="zh-CN" altLang="en-US" dirty="0"/>
                    </a:p>
                  </a:txBody>
                  <a:tcPr/>
                </a:tc>
                <a:tc>
                  <a:txBody>
                    <a:bodyPr/>
                    <a:lstStyle/>
                    <a:p>
                      <a:r>
                        <a:rPr lang="en-US" altLang="zh-CN" dirty="0" smtClean="0"/>
                        <a:t>10/24/08</a:t>
                      </a:r>
                      <a:endParaRPr lang="zh-CN" altLang="en-US" dirty="0"/>
                    </a:p>
                  </a:txBody>
                  <a:tcPr/>
                </a:tc>
                <a:tc>
                  <a:txBody>
                    <a:bodyPr/>
                    <a:lstStyle/>
                    <a:p>
                      <a:r>
                        <a:rPr lang="en-US" altLang="zh-CN" dirty="0" smtClean="0"/>
                        <a:t>US</a:t>
                      </a:r>
                      <a:endParaRPr lang="zh-CN" altLang="en-US" dirty="0"/>
                    </a:p>
                  </a:txBody>
                  <a:tcPr/>
                </a:tc>
                <a:tc>
                  <a:txBody>
                    <a:bodyPr/>
                    <a:lstStyle/>
                    <a:p>
                      <a:r>
                        <a:rPr lang="en-US" altLang="zh-CN" dirty="0" smtClean="0"/>
                        <a:t>M</a:t>
                      </a:r>
                      <a:endParaRPr lang="zh-CN" altLang="en-US" dirty="0"/>
                    </a:p>
                  </a:txBody>
                  <a:tcPr/>
                </a:tc>
                <a:tc>
                  <a:txBody>
                    <a:bodyPr/>
                    <a:lstStyle/>
                    <a:p>
                      <a:r>
                        <a:rPr lang="en-US" altLang="zh-CN" dirty="0" smtClean="0"/>
                        <a:t>32</a:t>
                      </a:r>
                      <a:endParaRPr lang="zh-CN" altLang="en-US" dirty="0"/>
                    </a:p>
                  </a:txBody>
                  <a:tcPr/>
                </a:tc>
                <a:tc>
                  <a:txBody>
                    <a:bodyPr/>
                    <a:lstStyle/>
                    <a:p>
                      <a:r>
                        <a:rPr lang="en-US" altLang="zh-CN" dirty="0" smtClean="0"/>
                        <a:t>5</a:t>
                      </a:r>
                      <a:endParaRPr lang="zh-CN" altLang="en-US" dirty="0"/>
                    </a:p>
                  </a:txBody>
                  <a:tcPr/>
                </a:tc>
                <a:tc>
                  <a:txBody>
                    <a:bodyPr/>
                    <a:lstStyle/>
                    <a:p>
                      <a:r>
                        <a:rPr lang="en-US" altLang="zh-CN" dirty="0" smtClean="0"/>
                        <a:t>4</a:t>
                      </a:r>
                      <a:endParaRPr lang="zh-CN" altLang="en-US" dirty="0"/>
                    </a:p>
                  </a:txBody>
                  <a:tcPr/>
                </a:tc>
                <a:extLst>
                  <a:ext uri="{0D108BD9-81ED-4DB2-BD59-A6C34878D82A}">
                    <a16:rowId xmlns:a16="http://schemas.microsoft.com/office/drawing/2014/main" xmlns="" val="10001"/>
                  </a:ext>
                </a:extLst>
              </a:tr>
              <a:tr h="370840">
                <a:tc>
                  <a:txBody>
                    <a:bodyPr/>
                    <a:lstStyle/>
                    <a:p>
                      <a:r>
                        <a:rPr lang="en-US" altLang="zh-CN" dirty="0" smtClean="0"/>
                        <a:t>2</a:t>
                      </a:r>
                      <a:endParaRPr lang="zh-CN" altLang="en-US" dirty="0"/>
                    </a:p>
                  </a:txBody>
                  <a:tcPr/>
                </a:tc>
                <a:tc>
                  <a:txBody>
                    <a:bodyPr/>
                    <a:lstStyle/>
                    <a:p>
                      <a:r>
                        <a:rPr lang="en-US" altLang="zh-CN" dirty="0" smtClean="0"/>
                        <a:t>10/28/08</a:t>
                      </a:r>
                      <a:endParaRPr lang="zh-CN" altLang="en-US" dirty="0"/>
                    </a:p>
                  </a:txBody>
                  <a:tcPr/>
                </a:tc>
                <a:tc>
                  <a:txBody>
                    <a:bodyPr/>
                    <a:lstStyle/>
                    <a:p>
                      <a:r>
                        <a:rPr lang="en-US" altLang="zh-CN" dirty="0" smtClean="0"/>
                        <a:t>US</a:t>
                      </a:r>
                      <a:endParaRPr lang="zh-CN" altLang="en-US" dirty="0"/>
                    </a:p>
                  </a:txBody>
                  <a:tcPr/>
                </a:tc>
                <a:tc>
                  <a:txBody>
                    <a:bodyPr/>
                    <a:lstStyle/>
                    <a:p>
                      <a:r>
                        <a:rPr lang="en-US" altLang="zh-CN" dirty="0" smtClean="0"/>
                        <a:t>F</a:t>
                      </a:r>
                      <a:endParaRPr lang="zh-CN" altLang="en-US" dirty="0"/>
                    </a:p>
                  </a:txBody>
                  <a:tcPr/>
                </a:tc>
                <a:tc>
                  <a:txBody>
                    <a:bodyPr/>
                    <a:lstStyle/>
                    <a:p>
                      <a:r>
                        <a:rPr lang="en-US" altLang="zh-CN" dirty="0" smtClean="0"/>
                        <a:t>45</a:t>
                      </a:r>
                      <a:endParaRPr lang="zh-CN" altLang="en-US" dirty="0"/>
                    </a:p>
                  </a:txBody>
                  <a:tcPr/>
                </a:tc>
                <a:tc>
                  <a:txBody>
                    <a:bodyPr/>
                    <a:lstStyle/>
                    <a:p>
                      <a:r>
                        <a:rPr lang="en-US" altLang="zh-CN" dirty="0" smtClean="0"/>
                        <a:t>3</a:t>
                      </a:r>
                      <a:endParaRPr lang="zh-CN" altLang="en-US" dirty="0"/>
                    </a:p>
                  </a:txBody>
                  <a:tcPr/>
                </a:tc>
                <a:tc>
                  <a:txBody>
                    <a:bodyPr/>
                    <a:lstStyle/>
                    <a:p>
                      <a:r>
                        <a:rPr lang="en-US" altLang="zh-CN" dirty="0" smtClean="0"/>
                        <a:t>5</a:t>
                      </a:r>
                      <a:endParaRPr lang="zh-CN" altLang="en-US" dirty="0"/>
                    </a:p>
                  </a:txBody>
                  <a:tcPr/>
                </a:tc>
                <a:extLst>
                  <a:ext uri="{0D108BD9-81ED-4DB2-BD59-A6C34878D82A}">
                    <a16:rowId xmlns:a16="http://schemas.microsoft.com/office/drawing/2014/main" xmlns="" val="10002"/>
                  </a:ext>
                </a:extLst>
              </a:tr>
              <a:tr h="370840">
                <a:tc>
                  <a:txBody>
                    <a:bodyPr/>
                    <a:lstStyle/>
                    <a:p>
                      <a:r>
                        <a:rPr lang="en-US" altLang="zh-CN" dirty="0" smtClean="0"/>
                        <a:t>3</a:t>
                      </a:r>
                      <a:endParaRPr lang="zh-CN" altLang="en-US" dirty="0"/>
                    </a:p>
                  </a:txBody>
                  <a:tcPr/>
                </a:tc>
                <a:tc>
                  <a:txBody>
                    <a:bodyPr/>
                    <a:lstStyle/>
                    <a:p>
                      <a:r>
                        <a:rPr lang="en-US" altLang="zh-CN" dirty="0" smtClean="0"/>
                        <a:t>10/01/08</a:t>
                      </a:r>
                      <a:endParaRPr lang="zh-CN" altLang="en-US" dirty="0"/>
                    </a:p>
                  </a:txBody>
                  <a:tcPr/>
                </a:tc>
                <a:tc>
                  <a:txBody>
                    <a:bodyPr/>
                    <a:lstStyle/>
                    <a:p>
                      <a:r>
                        <a:rPr lang="en-US" altLang="zh-CN" dirty="0" smtClean="0"/>
                        <a:t>UK</a:t>
                      </a:r>
                      <a:endParaRPr lang="zh-CN" altLang="en-US" dirty="0"/>
                    </a:p>
                  </a:txBody>
                  <a:tcPr/>
                </a:tc>
                <a:tc>
                  <a:txBody>
                    <a:bodyPr/>
                    <a:lstStyle/>
                    <a:p>
                      <a:r>
                        <a:rPr lang="en-US" altLang="zh-CN" dirty="0" smtClean="0"/>
                        <a:t>F</a:t>
                      </a:r>
                      <a:endParaRPr lang="zh-CN" altLang="en-US" dirty="0"/>
                    </a:p>
                  </a:txBody>
                  <a:tcPr/>
                </a:tc>
                <a:tc>
                  <a:txBody>
                    <a:bodyPr/>
                    <a:lstStyle/>
                    <a:p>
                      <a:r>
                        <a:rPr lang="en-US" altLang="zh-CN" dirty="0" smtClean="0"/>
                        <a:t>25</a:t>
                      </a:r>
                      <a:endParaRPr lang="zh-CN" altLang="en-US" dirty="0"/>
                    </a:p>
                  </a:txBody>
                  <a:tcPr/>
                </a:tc>
                <a:tc>
                  <a:txBody>
                    <a:bodyPr/>
                    <a:lstStyle/>
                    <a:p>
                      <a:r>
                        <a:rPr lang="en-US" altLang="zh-CN" dirty="0" smtClean="0"/>
                        <a:t>3</a:t>
                      </a:r>
                      <a:endParaRPr lang="zh-CN" altLang="en-US" dirty="0"/>
                    </a:p>
                  </a:txBody>
                  <a:tcPr/>
                </a:tc>
                <a:tc>
                  <a:txBody>
                    <a:bodyPr/>
                    <a:lstStyle/>
                    <a:p>
                      <a:r>
                        <a:rPr lang="en-US" altLang="zh-CN" dirty="0" smtClean="0"/>
                        <a:t>5</a:t>
                      </a:r>
                      <a:endParaRPr lang="zh-CN" altLang="en-US" dirty="0"/>
                    </a:p>
                  </a:txBody>
                  <a:tcPr/>
                </a:tc>
                <a:extLst>
                  <a:ext uri="{0D108BD9-81ED-4DB2-BD59-A6C34878D82A}">
                    <a16:rowId xmlns:a16="http://schemas.microsoft.com/office/drawing/2014/main" xmlns="" val="10003"/>
                  </a:ext>
                </a:extLst>
              </a:tr>
              <a:tr h="370840">
                <a:tc>
                  <a:txBody>
                    <a:bodyPr/>
                    <a:lstStyle/>
                    <a:p>
                      <a:r>
                        <a:rPr lang="en-US" altLang="zh-CN" dirty="0" smtClean="0"/>
                        <a:t>4</a:t>
                      </a:r>
                      <a:endParaRPr lang="zh-CN" altLang="en-US" dirty="0"/>
                    </a:p>
                  </a:txBody>
                  <a:tcPr/>
                </a:tc>
                <a:tc>
                  <a:txBody>
                    <a:bodyPr/>
                    <a:lstStyle/>
                    <a:p>
                      <a:r>
                        <a:rPr lang="en-US" altLang="zh-CN" dirty="0" smtClean="0"/>
                        <a:t>10/12/08</a:t>
                      </a:r>
                      <a:endParaRPr lang="zh-CN" altLang="en-US" dirty="0"/>
                    </a:p>
                  </a:txBody>
                  <a:tcPr/>
                </a:tc>
                <a:tc>
                  <a:txBody>
                    <a:bodyPr/>
                    <a:lstStyle/>
                    <a:p>
                      <a:r>
                        <a:rPr lang="en-US" altLang="zh-CN" dirty="0" smtClean="0"/>
                        <a:t>UK</a:t>
                      </a:r>
                      <a:endParaRPr lang="zh-CN" altLang="en-US" dirty="0"/>
                    </a:p>
                  </a:txBody>
                  <a:tcPr/>
                </a:tc>
                <a:tc>
                  <a:txBody>
                    <a:bodyPr/>
                    <a:lstStyle/>
                    <a:p>
                      <a:r>
                        <a:rPr lang="en-US" altLang="zh-CN" dirty="0" smtClean="0"/>
                        <a:t>M</a:t>
                      </a:r>
                      <a:endParaRPr lang="zh-CN" altLang="en-US" dirty="0"/>
                    </a:p>
                  </a:txBody>
                  <a:tcPr/>
                </a:tc>
                <a:tc>
                  <a:txBody>
                    <a:bodyPr/>
                    <a:lstStyle/>
                    <a:p>
                      <a:r>
                        <a:rPr lang="en-US" altLang="zh-CN" dirty="0" smtClean="0"/>
                        <a:t>39</a:t>
                      </a:r>
                      <a:endParaRPr lang="zh-CN" altLang="en-US" dirty="0"/>
                    </a:p>
                  </a:txBody>
                  <a:tcPr/>
                </a:tc>
                <a:tc>
                  <a:txBody>
                    <a:bodyPr/>
                    <a:lstStyle/>
                    <a:p>
                      <a:r>
                        <a:rPr lang="en-US" altLang="zh-CN" dirty="0" smtClean="0"/>
                        <a:t>3</a:t>
                      </a:r>
                      <a:endParaRPr lang="zh-CN" altLang="en-US" dirty="0"/>
                    </a:p>
                  </a:txBody>
                  <a:tcPr/>
                </a:tc>
                <a:tc>
                  <a:txBody>
                    <a:bodyPr/>
                    <a:lstStyle/>
                    <a:p>
                      <a:r>
                        <a:rPr lang="en-US" altLang="zh-CN" dirty="0" smtClean="0"/>
                        <a:t>3</a:t>
                      </a:r>
                      <a:endParaRPr lang="zh-CN" altLang="en-US" dirty="0"/>
                    </a:p>
                  </a:txBody>
                  <a:tcPr/>
                </a:tc>
                <a:extLst>
                  <a:ext uri="{0D108BD9-81ED-4DB2-BD59-A6C34878D82A}">
                    <a16:rowId xmlns:a16="http://schemas.microsoft.com/office/drawing/2014/main" xmlns="" val="10004"/>
                  </a:ext>
                </a:extLst>
              </a:tr>
              <a:tr h="370840">
                <a:tc>
                  <a:txBody>
                    <a:bodyPr/>
                    <a:lstStyle/>
                    <a:p>
                      <a:r>
                        <a:rPr lang="en-US" altLang="zh-CN" dirty="0" smtClean="0"/>
                        <a:t>5</a:t>
                      </a:r>
                      <a:endParaRPr lang="zh-CN" altLang="en-US" dirty="0"/>
                    </a:p>
                  </a:txBody>
                  <a:tcPr/>
                </a:tc>
                <a:tc>
                  <a:txBody>
                    <a:bodyPr/>
                    <a:lstStyle/>
                    <a:p>
                      <a:r>
                        <a:rPr lang="en-US" altLang="zh-CN" dirty="0" smtClean="0"/>
                        <a:t>05/01/09</a:t>
                      </a:r>
                      <a:endParaRPr lang="zh-CN" altLang="en-US" dirty="0"/>
                    </a:p>
                  </a:txBody>
                  <a:tcPr/>
                </a:tc>
                <a:tc>
                  <a:txBody>
                    <a:bodyPr/>
                    <a:lstStyle/>
                    <a:p>
                      <a:r>
                        <a:rPr lang="en-US" altLang="zh-CN" dirty="0" smtClean="0"/>
                        <a:t>UK</a:t>
                      </a:r>
                      <a:endParaRPr lang="zh-CN" altLang="en-US" dirty="0"/>
                    </a:p>
                  </a:txBody>
                  <a:tcPr/>
                </a:tc>
                <a:tc>
                  <a:txBody>
                    <a:bodyPr/>
                    <a:lstStyle/>
                    <a:p>
                      <a:r>
                        <a:rPr lang="en-US" altLang="zh-CN" dirty="0" smtClean="0"/>
                        <a:t>F</a:t>
                      </a:r>
                      <a:endParaRPr lang="zh-CN" altLang="en-US" dirty="0"/>
                    </a:p>
                  </a:txBody>
                  <a:tcPr/>
                </a:tc>
                <a:tc>
                  <a:txBody>
                    <a:bodyPr/>
                    <a:lstStyle/>
                    <a:p>
                      <a:r>
                        <a:rPr lang="en-US" altLang="zh-CN" dirty="0" smtClean="0"/>
                        <a:t>99</a:t>
                      </a:r>
                      <a:endParaRPr lang="zh-CN" altLang="en-US" dirty="0"/>
                    </a:p>
                  </a:txBody>
                  <a:tcPr/>
                </a:tc>
                <a:tc>
                  <a:txBody>
                    <a:bodyPr/>
                    <a:lstStyle/>
                    <a:p>
                      <a:r>
                        <a:rPr lang="en-US" altLang="zh-CN" dirty="0" smtClean="0"/>
                        <a:t>2</a:t>
                      </a:r>
                      <a:endParaRPr lang="zh-CN" altLang="en-US" dirty="0"/>
                    </a:p>
                  </a:txBody>
                  <a:tcPr/>
                </a:tc>
                <a:tc>
                  <a:txBody>
                    <a:bodyPr/>
                    <a:lstStyle/>
                    <a:p>
                      <a:r>
                        <a:rPr lang="en-US" altLang="zh-CN" dirty="0" smtClean="0"/>
                        <a:t>2</a:t>
                      </a:r>
                      <a:endParaRPr lang="zh-CN" altLang="en-US"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22510798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smtClean="0"/>
              <a:t>创建数据</a:t>
            </a:r>
            <a:endParaRPr lang="zh-CN" altLang="en-US" sz="2800" dirty="0"/>
          </a:p>
        </p:txBody>
      </p:sp>
      <p:sp>
        <p:nvSpPr>
          <p:cNvPr id="4" name="Rectangle 1"/>
          <p:cNvSpPr>
            <a:spLocks noChangeArrowheads="1"/>
          </p:cNvSpPr>
          <p:nvPr/>
        </p:nvSpPr>
        <p:spPr bwMode="auto">
          <a:xfrm>
            <a:off x="1097280" y="1947211"/>
            <a:ext cx="9129102" cy="387798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FF"/>
                </a:solidFill>
                <a:effectLst/>
                <a:latin typeface="Lucida Console" panose="020B0609040504020204" pitchFamily="49" charset="0"/>
              </a:rPr>
              <a:t>&gt; manager&lt;-c(1,2,3,4,5) </a:t>
            </a:r>
            <a:endParaRPr kumimoji="0" lang="en-US" altLang="zh-CN" sz="1400" b="0" i="0" u="none" strike="noStrike" cap="none" normalizeH="0" baseline="0" dirty="0" smtClean="0">
              <a:ln>
                <a:noFill/>
              </a:ln>
              <a:solidFill>
                <a:srgbClr val="0000FF"/>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FF"/>
                </a:solidFill>
                <a:effectLst/>
                <a:latin typeface="Lucida Console" panose="020B0609040504020204" pitchFamily="49" charset="0"/>
              </a:rPr>
              <a:t>&gt; date&lt;-as.Date(c("2008-10-24","2008-10-28","2008-10-01","2008-10-12","2009-05-01")) </a:t>
            </a:r>
            <a:endParaRPr kumimoji="0" lang="en-US" altLang="zh-CN" sz="1400" b="0" i="0" u="none" strike="noStrike" cap="none" normalizeH="0" baseline="0" dirty="0" smtClean="0">
              <a:ln>
                <a:noFill/>
              </a:ln>
              <a:solidFill>
                <a:srgbClr val="0000FF"/>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FF"/>
                </a:solidFill>
                <a:effectLst/>
                <a:latin typeface="Lucida Console" panose="020B0609040504020204" pitchFamily="49" charset="0"/>
              </a:rPr>
              <a:t>&gt; country&lt;-c("us","us","uk","uk","uk") </a:t>
            </a:r>
            <a:endParaRPr kumimoji="0" lang="en-US" altLang="zh-CN" sz="1400" b="0" i="0" u="none" strike="noStrike" cap="none" normalizeH="0" baseline="0" dirty="0" smtClean="0">
              <a:ln>
                <a:noFill/>
              </a:ln>
              <a:solidFill>
                <a:srgbClr val="0000FF"/>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FF"/>
                </a:solidFill>
                <a:effectLst/>
                <a:latin typeface="Lucida Console" panose="020B0609040504020204" pitchFamily="49" charset="0"/>
              </a:rPr>
              <a:t>&gt; gender&lt;-c("M","F","F","M","F") </a:t>
            </a:r>
            <a:endParaRPr kumimoji="0" lang="en-US" altLang="zh-CN" sz="1400" b="0" i="0" u="none" strike="noStrike" cap="none" normalizeH="0" baseline="0" dirty="0" smtClean="0">
              <a:ln>
                <a:noFill/>
              </a:ln>
              <a:solidFill>
                <a:srgbClr val="0000FF"/>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FF"/>
                </a:solidFill>
                <a:effectLst/>
                <a:latin typeface="Lucida Console" panose="020B0609040504020204" pitchFamily="49" charset="0"/>
              </a:rPr>
              <a:t>&gt; gender&lt;-factor(gender) </a:t>
            </a:r>
            <a:endParaRPr kumimoji="0" lang="en-US" altLang="zh-CN" sz="1400" b="0" i="0" u="none" strike="noStrike" cap="none" normalizeH="0" baseline="0" dirty="0" smtClean="0">
              <a:ln>
                <a:noFill/>
              </a:ln>
              <a:solidFill>
                <a:srgbClr val="0000FF"/>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FF"/>
                </a:solidFill>
                <a:effectLst/>
                <a:latin typeface="Lucida Console" panose="020B0609040504020204" pitchFamily="49" charset="0"/>
              </a:rPr>
              <a:t>&gt; gender </a:t>
            </a:r>
            <a:endParaRPr kumimoji="0" lang="en-US" altLang="zh-CN" sz="1400" b="0" i="0" u="none" strike="noStrike" cap="none" normalizeH="0" baseline="0" dirty="0" smtClean="0">
              <a:ln>
                <a:noFill/>
              </a:ln>
              <a:solidFill>
                <a:srgbClr val="0000FF"/>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00"/>
                </a:solidFill>
                <a:effectLst/>
                <a:latin typeface="Lucida Console" panose="020B0609040504020204" pitchFamily="49" charset="0"/>
              </a:rPr>
              <a:t>[1] M F F M F Levels: F M </a:t>
            </a:r>
            <a:endParaRPr kumimoji="0" lang="en-US" altLang="zh-CN" sz="1400" b="0" i="0" u="none" strike="noStrike" cap="none" normalizeH="0" baseline="0" dirty="0" smtClean="0">
              <a:ln>
                <a:noFill/>
              </a:ln>
              <a:solidFill>
                <a:srgbClr val="000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FF"/>
                </a:solidFill>
                <a:effectLst/>
                <a:latin typeface="Lucida Console" panose="020B0609040504020204" pitchFamily="49" charset="0"/>
              </a:rPr>
              <a:t>&gt; age&lt;-c(32,45,25,39,99) </a:t>
            </a:r>
            <a:endParaRPr kumimoji="0" lang="en-US" altLang="zh-CN" sz="1400" b="0" i="0" u="none" strike="noStrike" cap="none" normalizeH="0" baseline="0" dirty="0" smtClean="0">
              <a:ln>
                <a:noFill/>
              </a:ln>
              <a:solidFill>
                <a:srgbClr val="0000FF"/>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FF"/>
                </a:solidFill>
                <a:effectLst/>
                <a:latin typeface="Lucida Console" panose="020B0609040504020204" pitchFamily="49" charset="0"/>
              </a:rPr>
              <a:t>&gt; q1&lt;-c(5,3,3,3,2) </a:t>
            </a:r>
            <a:endParaRPr kumimoji="0" lang="en-US" altLang="zh-CN" sz="1400" b="0" i="0" u="none" strike="noStrike" cap="none" normalizeH="0" baseline="0" dirty="0" smtClean="0">
              <a:ln>
                <a:noFill/>
              </a:ln>
              <a:solidFill>
                <a:srgbClr val="0000FF"/>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FF"/>
                </a:solidFill>
                <a:effectLst/>
                <a:latin typeface="Lucida Console" panose="020B0609040504020204" pitchFamily="49" charset="0"/>
              </a:rPr>
              <a:t>&gt; q2&lt;-c(4,5,5,3,2) </a:t>
            </a:r>
            <a:endParaRPr kumimoji="0" lang="en-US" altLang="zh-CN" sz="1400" b="0" i="0" u="none" strike="noStrike" cap="none" normalizeH="0" baseline="0" dirty="0" smtClean="0">
              <a:ln>
                <a:noFill/>
              </a:ln>
              <a:solidFill>
                <a:srgbClr val="0000FF"/>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FF"/>
                </a:solidFill>
                <a:effectLst/>
                <a:latin typeface="Lucida Console" panose="020B0609040504020204" pitchFamily="49" charset="0"/>
              </a:rPr>
              <a:t>&gt; leadership&lt;-data.frame(manager,date,country,gender,age,q1,q2) </a:t>
            </a:r>
            <a:endParaRPr kumimoji="0" lang="en-US" altLang="zh-CN" sz="1400" b="0" i="0" u="none" strike="noStrike" cap="none" normalizeH="0" baseline="0" dirty="0" smtClean="0">
              <a:ln>
                <a:noFill/>
              </a:ln>
              <a:solidFill>
                <a:srgbClr val="0000FF"/>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FF"/>
                </a:solidFill>
                <a:effectLst/>
                <a:latin typeface="Lucida Console" panose="020B0609040504020204" pitchFamily="49" charset="0"/>
              </a:rPr>
              <a:t>&gt; leadership </a:t>
            </a:r>
            <a:endParaRPr kumimoji="0" lang="en-US" altLang="zh-CN" sz="1400" b="0" i="0" u="none" strike="noStrike" cap="none" normalizeH="0" baseline="0" dirty="0" smtClean="0">
              <a:ln>
                <a:noFill/>
              </a:ln>
              <a:solidFill>
                <a:srgbClr val="0000FF"/>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Lucida Console" panose="020B0609040504020204" pitchFamily="49" charset="0"/>
              </a:rPr>
              <a:t>  </a:t>
            </a:r>
            <a:r>
              <a:rPr kumimoji="0" lang="zh-CN" altLang="zh-CN" sz="1400" b="0" i="0" u="none" strike="noStrike" cap="none" normalizeH="0" baseline="0" dirty="0" smtClean="0">
                <a:ln>
                  <a:noFill/>
                </a:ln>
                <a:solidFill>
                  <a:srgbClr val="000000"/>
                </a:solidFill>
                <a:effectLst/>
                <a:latin typeface="Lucida Console" panose="020B0609040504020204" pitchFamily="49" charset="0"/>
              </a:rPr>
              <a:t>manager date </a:t>
            </a:r>
            <a:r>
              <a:rPr kumimoji="0" lang="en-US" altLang="zh-CN" sz="1400" b="0" i="0" u="none" strike="noStrike" cap="none" normalizeH="0" baseline="0" dirty="0" smtClean="0">
                <a:ln>
                  <a:noFill/>
                </a:ln>
                <a:solidFill>
                  <a:srgbClr val="000000"/>
                </a:solidFill>
                <a:effectLst/>
                <a:latin typeface="Lucida Console" panose="020B0609040504020204" pitchFamily="49" charset="0"/>
              </a:rPr>
              <a:t>      </a:t>
            </a:r>
            <a:r>
              <a:rPr kumimoji="0" lang="zh-CN" altLang="zh-CN" sz="1400" b="0" i="0" u="none" strike="noStrike" cap="none" normalizeH="0" baseline="0" dirty="0" smtClean="0">
                <a:ln>
                  <a:noFill/>
                </a:ln>
                <a:solidFill>
                  <a:srgbClr val="000000"/>
                </a:solidFill>
                <a:effectLst/>
                <a:latin typeface="Lucida Console" panose="020B0609040504020204" pitchFamily="49" charset="0"/>
              </a:rPr>
              <a:t>country gender age q1 q2 </a:t>
            </a:r>
            <a:endParaRPr kumimoji="0" lang="en-US" altLang="zh-CN" sz="1400" b="0" i="0" u="none" strike="noStrike" cap="none" normalizeH="0" baseline="0" dirty="0" smtClean="0">
              <a:ln>
                <a:noFill/>
              </a:ln>
              <a:solidFill>
                <a:srgbClr val="000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00"/>
                </a:solidFill>
                <a:effectLst/>
                <a:latin typeface="Lucida Console" panose="020B0609040504020204" pitchFamily="49" charset="0"/>
              </a:rPr>
              <a:t>1 1 </a:t>
            </a:r>
            <a:r>
              <a:rPr kumimoji="0" lang="en-US" altLang="zh-CN" sz="1400" b="0" i="0" u="none" strike="noStrike" cap="none" normalizeH="0" baseline="0" dirty="0" smtClean="0">
                <a:ln>
                  <a:noFill/>
                </a:ln>
                <a:solidFill>
                  <a:srgbClr val="000000"/>
                </a:solidFill>
                <a:effectLst/>
                <a:latin typeface="Lucida Console" panose="020B0609040504020204" pitchFamily="49" charset="0"/>
              </a:rPr>
              <a:t>      </a:t>
            </a:r>
            <a:r>
              <a:rPr kumimoji="0" lang="zh-CN" altLang="zh-CN" sz="1400" b="0" i="0" u="none" strike="noStrike" cap="none" normalizeH="0" baseline="0" dirty="0" smtClean="0">
                <a:ln>
                  <a:noFill/>
                </a:ln>
                <a:solidFill>
                  <a:srgbClr val="000000"/>
                </a:solidFill>
                <a:effectLst/>
                <a:latin typeface="Lucida Console" panose="020B0609040504020204" pitchFamily="49" charset="0"/>
              </a:rPr>
              <a:t>2008-10-24 us </a:t>
            </a:r>
            <a:r>
              <a:rPr kumimoji="0" lang="en-US" altLang="zh-CN" sz="1400" b="0" i="0" u="none" strike="noStrike" cap="none" normalizeH="0" baseline="0" dirty="0" smtClean="0">
                <a:ln>
                  <a:noFill/>
                </a:ln>
                <a:solidFill>
                  <a:srgbClr val="000000"/>
                </a:solidFill>
                <a:effectLst/>
                <a:latin typeface="Lucida Console" panose="020B0609040504020204" pitchFamily="49" charset="0"/>
              </a:rPr>
              <a:t>     </a:t>
            </a:r>
            <a:r>
              <a:rPr kumimoji="0" lang="zh-CN" altLang="zh-CN" sz="1400" b="0" i="0" u="none" strike="noStrike" cap="none" normalizeH="0" baseline="0" dirty="0" smtClean="0">
                <a:ln>
                  <a:noFill/>
                </a:ln>
                <a:solidFill>
                  <a:srgbClr val="000000"/>
                </a:solidFill>
                <a:effectLst/>
                <a:latin typeface="Lucida Console" panose="020B0609040504020204" pitchFamily="49" charset="0"/>
              </a:rPr>
              <a:t>M </a:t>
            </a:r>
            <a:r>
              <a:rPr kumimoji="0" lang="en-US" altLang="zh-CN" sz="1400" b="0" i="0" u="none" strike="noStrike" cap="none" normalizeH="0" baseline="0" dirty="0" smtClean="0">
                <a:ln>
                  <a:noFill/>
                </a:ln>
                <a:solidFill>
                  <a:srgbClr val="000000"/>
                </a:solidFill>
                <a:effectLst/>
                <a:latin typeface="Lucida Console" panose="020B0609040504020204" pitchFamily="49" charset="0"/>
              </a:rPr>
              <a:t>     </a:t>
            </a:r>
            <a:r>
              <a:rPr kumimoji="0" lang="zh-CN" altLang="zh-CN" sz="1400" b="0" i="0" u="none" strike="noStrike" cap="none" normalizeH="0" baseline="0" dirty="0" smtClean="0">
                <a:ln>
                  <a:noFill/>
                </a:ln>
                <a:solidFill>
                  <a:srgbClr val="000000"/>
                </a:solidFill>
                <a:effectLst/>
                <a:latin typeface="Lucida Console" panose="020B0609040504020204" pitchFamily="49" charset="0"/>
              </a:rPr>
              <a:t>32 </a:t>
            </a:r>
            <a:r>
              <a:rPr kumimoji="0" lang="en-US" altLang="zh-CN" sz="1400" b="0" i="0" u="none" strike="noStrike" cap="none" normalizeH="0" baseline="0" dirty="0" smtClean="0">
                <a:ln>
                  <a:noFill/>
                </a:ln>
                <a:solidFill>
                  <a:srgbClr val="000000"/>
                </a:solidFill>
                <a:effectLst/>
                <a:latin typeface="Lucida Console" panose="020B0609040504020204" pitchFamily="49" charset="0"/>
              </a:rPr>
              <a:t> </a:t>
            </a:r>
            <a:r>
              <a:rPr kumimoji="0" lang="zh-CN" altLang="zh-CN" sz="1400" b="0" i="0" u="none" strike="noStrike" cap="none" normalizeH="0" baseline="0" dirty="0" smtClean="0">
                <a:ln>
                  <a:noFill/>
                </a:ln>
                <a:solidFill>
                  <a:srgbClr val="000000"/>
                </a:solidFill>
                <a:effectLst/>
                <a:latin typeface="Lucida Console" panose="020B0609040504020204" pitchFamily="49" charset="0"/>
              </a:rPr>
              <a:t>5 </a:t>
            </a:r>
            <a:r>
              <a:rPr kumimoji="0" lang="en-US" altLang="zh-CN" sz="1400" b="0" i="0" u="none" strike="noStrike" cap="none" normalizeH="0" baseline="0" dirty="0" smtClean="0">
                <a:ln>
                  <a:noFill/>
                </a:ln>
                <a:solidFill>
                  <a:srgbClr val="000000"/>
                </a:solidFill>
                <a:effectLst/>
                <a:latin typeface="Lucida Console" panose="020B0609040504020204" pitchFamily="49" charset="0"/>
              </a:rPr>
              <a:t> </a:t>
            </a:r>
            <a:r>
              <a:rPr kumimoji="0" lang="zh-CN" altLang="zh-CN" sz="1400" b="0" i="0" u="none" strike="noStrike" cap="none" normalizeH="0" baseline="0" dirty="0" smtClean="0">
                <a:ln>
                  <a:noFill/>
                </a:ln>
                <a:solidFill>
                  <a:srgbClr val="000000"/>
                </a:solidFill>
                <a:effectLst/>
                <a:latin typeface="Lucida Console" panose="020B0609040504020204" pitchFamily="49" charset="0"/>
              </a:rPr>
              <a:t>4 </a:t>
            </a:r>
            <a:endParaRPr kumimoji="0" lang="en-US" altLang="zh-CN" sz="1400" b="0" i="0" u="none" strike="noStrike" cap="none" normalizeH="0" baseline="0" dirty="0" smtClean="0">
              <a:ln>
                <a:noFill/>
              </a:ln>
              <a:solidFill>
                <a:srgbClr val="000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00"/>
                </a:solidFill>
                <a:effectLst/>
                <a:latin typeface="Lucida Console" panose="020B0609040504020204" pitchFamily="49" charset="0"/>
              </a:rPr>
              <a:t>2 2 </a:t>
            </a:r>
            <a:r>
              <a:rPr kumimoji="0" lang="en-US" altLang="zh-CN" sz="1400" b="0" i="0" u="none" strike="noStrike" cap="none" normalizeH="0" baseline="0" dirty="0" smtClean="0">
                <a:ln>
                  <a:noFill/>
                </a:ln>
                <a:solidFill>
                  <a:srgbClr val="000000"/>
                </a:solidFill>
                <a:effectLst/>
                <a:latin typeface="Lucida Console" panose="020B0609040504020204" pitchFamily="49" charset="0"/>
              </a:rPr>
              <a:t>      </a:t>
            </a:r>
            <a:r>
              <a:rPr kumimoji="0" lang="zh-CN" altLang="zh-CN" sz="1400" b="0" i="0" u="none" strike="noStrike" cap="none" normalizeH="0" baseline="0" dirty="0" smtClean="0">
                <a:ln>
                  <a:noFill/>
                </a:ln>
                <a:solidFill>
                  <a:srgbClr val="000000"/>
                </a:solidFill>
                <a:effectLst/>
                <a:latin typeface="Lucida Console" panose="020B0609040504020204" pitchFamily="49" charset="0"/>
              </a:rPr>
              <a:t>2008-10-28 us </a:t>
            </a:r>
            <a:r>
              <a:rPr kumimoji="0" lang="en-US" altLang="zh-CN" sz="1400" b="0" i="0" u="none" strike="noStrike" cap="none" normalizeH="0" baseline="0" dirty="0" smtClean="0">
                <a:ln>
                  <a:noFill/>
                </a:ln>
                <a:solidFill>
                  <a:srgbClr val="000000"/>
                </a:solidFill>
                <a:effectLst/>
                <a:latin typeface="Lucida Console" panose="020B0609040504020204" pitchFamily="49" charset="0"/>
              </a:rPr>
              <a:t>     </a:t>
            </a:r>
            <a:r>
              <a:rPr kumimoji="0" lang="zh-CN" altLang="zh-CN" sz="1400" b="0" i="0" u="none" strike="noStrike" cap="none" normalizeH="0" baseline="0" dirty="0" smtClean="0">
                <a:ln>
                  <a:noFill/>
                </a:ln>
                <a:solidFill>
                  <a:srgbClr val="000000"/>
                </a:solidFill>
                <a:effectLst/>
                <a:latin typeface="Lucida Console" panose="020B0609040504020204" pitchFamily="49" charset="0"/>
              </a:rPr>
              <a:t>F </a:t>
            </a:r>
            <a:r>
              <a:rPr kumimoji="0" lang="en-US" altLang="zh-CN" sz="1400" b="0" i="0" u="none" strike="noStrike" cap="none" normalizeH="0" baseline="0" dirty="0" smtClean="0">
                <a:ln>
                  <a:noFill/>
                </a:ln>
                <a:solidFill>
                  <a:srgbClr val="000000"/>
                </a:solidFill>
                <a:effectLst/>
                <a:latin typeface="Lucida Console" panose="020B0609040504020204" pitchFamily="49" charset="0"/>
              </a:rPr>
              <a:t>     </a:t>
            </a:r>
            <a:r>
              <a:rPr kumimoji="0" lang="zh-CN" altLang="zh-CN" sz="1400" b="0" i="0" u="none" strike="noStrike" cap="none" normalizeH="0" baseline="0" dirty="0" smtClean="0">
                <a:ln>
                  <a:noFill/>
                </a:ln>
                <a:solidFill>
                  <a:srgbClr val="000000"/>
                </a:solidFill>
                <a:effectLst/>
                <a:latin typeface="Lucida Console" panose="020B0609040504020204" pitchFamily="49" charset="0"/>
              </a:rPr>
              <a:t>45 </a:t>
            </a:r>
            <a:r>
              <a:rPr kumimoji="0" lang="en-US" altLang="zh-CN" sz="1400" b="0" i="0" u="none" strike="noStrike" cap="none" normalizeH="0" baseline="0" dirty="0" smtClean="0">
                <a:ln>
                  <a:noFill/>
                </a:ln>
                <a:solidFill>
                  <a:srgbClr val="000000"/>
                </a:solidFill>
                <a:effectLst/>
                <a:latin typeface="Lucida Console" panose="020B0609040504020204" pitchFamily="49" charset="0"/>
              </a:rPr>
              <a:t> </a:t>
            </a:r>
            <a:r>
              <a:rPr kumimoji="0" lang="zh-CN" altLang="zh-CN" sz="1400" b="0" i="0" u="none" strike="noStrike" cap="none" normalizeH="0" baseline="0" dirty="0" smtClean="0">
                <a:ln>
                  <a:noFill/>
                </a:ln>
                <a:solidFill>
                  <a:srgbClr val="000000"/>
                </a:solidFill>
                <a:effectLst/>
                <a:latin typeface="Lucida Console" panose="020B0609040504020204" pitchFamily="49" charset="0"/>
              </a:rPr>
              <a:t>3 </a:t>
            </a:r>
            <a:r>
              <a:rPr kumimoji="0" lang="en-US" altLang="zh-CN" sz="1400" b="0" i="0" u="none" strike="noStrike" cap="none" normalizeH="0" baseline="0" dirty="0" smtClean="0">
                <a:ln>
                  <a:noFill/>
                </a:ln>
                <a:solidFill>
                  <a:srgbClr val="000000"/>
                </a:solidFill>
                <a:effectLst/>
                <a:latin typeface="Lucida Console" panose="020B0609040504020204" pitchFamily="49" charset="0"/>
              </a:rPr>
              <a:t> </a:t>
            </a:r>
            <a:r>
              <a:rPr kumimoji="0" lang="zh-CN" altLang="zh-CN" sz="1400" b="0" i="0" u="none" strike="noStrike" cap="none" normalizeH="0" baseline="0" dirty="0" smtClean="0">
                <a:ln>
                  <a:noFill/>
                </a:ln>
                <a:solidFill>
                  <a:srgbClr val="000000"/>
                </a:solidFill>
                <a:effectLst/>
                <a:latin typeface="Lucida Console" panose="020B0609040504020204" pitchFamily="49" charset="0"/>
              </a:rPr>
              <a:t>5 </a:t>
            </a:r>
            <a:endParaRPr kumimoji="0" lang="en-US" altLang="zh-CN" sz="1400" b="0" i="0" u="none" strike="noStrike" cap="none" normalizeH="0" baseline="0" dirty="0" smtClean="0">
              <a:ln>
                <a:noFill/>
              </a:ln>
              <a:solidFill>
                <a:srgbClr val="000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00"/>
                </a:solidFill>
                <a:effectLst/>
                <a:latin typeface="Lucida Console" panose="020B0609040504020204" pitchFamily="49" charset="0"/>
              </a:rPr>
              <a:t>3 3 </a:t>
            </a:r>
            <a:r>
              <a:rPr kumimoji="0" lang="en-US" altLang="zh-CN" sz="1400" b="0" i="0" u="none" strike="noStrike" cap="none" normalizeH="0" baseline="0" dirty="0" smtClean="0">
                <a:ln>
                  <a:noFill/>
                </a:ln>
                <a:solidFill>
                  <a:srgbClr val="000000"/>
                </a:solidFill>
                <a:effectLst/>
                <a:latin typeface="Lucida Console" panose="020B0609040504020204" pitchFamily="49" charset="0"/>
              </a:rPr>
              <a:t>      </a:t>
            </a:r>
            <a:r>
              <a:rPr kumimoji="0" lang="zh-CN" altLang="zh-CN" sz="1400" b="0" i="0" u="none" strike="noStrike" cap="none" normalizeH="0" baseline="0" dirty="0" smtClean="0">
                <a:ln>
                  <a:noFill/>
                </a:ln>
                <a:solidFill>
                  <a:srgbClr val="000000"/>
                </a:solidFill>
                <a:effectLst/>
                <a:latin typeface="Lucida Console" panose="020B0609040504020204" pitchFamily="49" charset="0"/>
              </a:rPr>
              <a:t>2008-10-01 uk </a:t>
            </a:r>
            <a:r>
              <a:rPr kumimoji="0" lang="en-US" altLang="zh-CN" sz="1400" b="0" i="0" u="none" strike="noStrike" cap="none" normalizeH="0" baseline="0" dirty="0" smtClean="0">
                <a:ln>
                  <a:noFill/>
                </a:ln>
                <a:solidFill>
                  <a:srgbClr val="000000"/>
                </a:solidFill>
                <a:effectLst/>
                <a:latin typeface="Lucida Console" panose="020B0609040504020204" pitchFamily="49" charset="0"/>
              </a:rPr>
              <a:t>     </a:t>
            </a:r>
            <a:r>
              <a:rPr kumimoji="0" lang="zh-CN" altLang="zh-CN" sz="1400" b="0" i="0" u="none" strike="noStrike" cap="none" normalizeH="0" baseline="0" dirty="0" smtClean="0">
                <a:ln>
                  <a:noFill/>
                </a:ln>
                <a:solidFill>
                  <a:srgbClr val="000000"/>
                </a:solidFill>
                <a:effectLst/>
                <a:latin typeface="Lucida Console" panose="020B0609040504020204" pitchFamily="49" charset="0"/>
              </a:rPr>
              <a:t>F </a:t>
            </a:r>
            <a:r>
              <a:rPr kumimoji="0" lang="en-US" altLang="zh-CN" sz="1400" b="0" i="0" u="none" strike="noStrike" cap="none" normalizeH="0" baseline="0" dirty="0" smtClean="0">
                <a:ln>
                  <a:noFill/>
                </a:ln>
                <a:solidFill>
                  <a:srgbClr val="000000"/>
                </a:solidFill>
                <a:effectLst/>
                <a:latin typeface="Lucida Console" panose="020B0609040504020204" pitchFamily="49" charset="0"/>
              </a:rPr>
              <a:t>     </a:t>
            </a:r>
            <a:r>
              <a:rPr kumimoji="0" lang="zh-CN" altLang="zh-CN" sz="1400" b="0" i="0" u="none" strike="noStrike" cap="none" normalizeH="0" baseline="0" dirty="0" smtClean="0">
                <a:ln>
                  <a:noFill/>
                </a:ln>
                <a:solidFill>
                  <a:srgbClr val="000000"/>
                </a:solidFill>
                <a:effectLst/>
                <a:latin typeface="Lucida Console" panose="020B0609040504020204" pitchFamily="49" charset="0"/>
              </a:rPr>
              <a:t>25 </a:t>
            </a:r>
            <a:r>
              <a:rPr kumimoji="0" lang="en-US" altLang="zh-CN" sz="1400" b="0" i="0" u="none" strike="noStrike" cap="none" normalizeH="0" baseline="0" dirty="0" smtClean="0">
                <a:ln>
                  <a:noFill/>
                </a:ln>
                <a:solidFill>
                  <a:srgbClr val="000000"/>
                </a:solidFill>
                <a:effectLst/>
                <a:latin typeface="Lucida Console" panose="020B0609040504020204" pitchFamily="49" charset="0"/>
              </a:rPr>
              <a:t> </a:t>
            </a:r>
            <a:r>
              <a:rPr kumimoji="0" lang="zh-CN" altLang="zh-CN" sz="1400" b="0" i="0" u="none" strike="noStrike" cap="none" normalizeH="0" baseline="0" dirty="0" smtClean="0">
                <a:ln>
                  <a:noFill/>
                </a:ln>
                <a:solidFill>
                  <a:srgbClr val="000000"/>
                </a:solidFill>
                <a:effectLst/>
                <a:latin typeface="Lucida Console" panose="020B0609040504020204" pitchFamily="49" charset="0"/>
              </a:rPr>
              <a:t>3 </a:t>
            </a:r>
            <a:r>
              <a:rPr kumimoji="0" lang="en-US" altLang="zh-CN" sz="1400" b="0" i="0" u="none" strike="noStrike" cap="none" normalizeH="0" baseline="0" dirty="0" smtClean="0">
                <a:ln>
                  <a:noFill/>
                </a:ln>
                <a:solidFill>
                  <a:srgbClr val="000000"/>
                </a:solidFill>
                <a:effectLst/>
                <a:latin typeface="Lucida Console" panose="020B0609040504020204" pitchFamily="49" charset="0"/>
              </a:rPr>
              <a:t> </a:t>
            </a:r>
            <a:r>
              <a:rPr kumimoji="0" lang="zh-CN" altLang="zh-CN" sz="1400" b="0" i="0" u="none" strike="noStrike" cap="none" normalizeH="0" baseline="0" dirty="0" smtClean="0">
                <a:ln>
                  <a:noFill/>
                </a:ln>
                <a:solidFill>
                  <a:srgbClr val="000000"/>
                </a:solidFill>
                <a:effectLst/>
                <a:latin typeface="Lucida Console" panose="020B0609040504020204" pitchFamily="49" charset="0"/>
              </a:rPr>
              <a:t>5 </a:t>
            </a:r>
            <a:endParaRPr kumimoji="0" lang="en-US" altLang="zh-CN" sz="1400" b="0" i="0" u="none" strike="noStrike" cap="none" normalizeH="0" baseline="0" dirty="0" smtClean="0">
              <a:ln>
                <a:noFill/>
              </a:ln>
              <a:solidFill>
                <a:srgbClr val="000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00"/>
                </a:solidFill>
                <a:effectLst/>
                <a:latin typeface="Lucida Console" panose="020B0609040504020204" pitchFamily="49" charset="0"/>
              </a:rPr>
              <a:t>4 4 </a:t>
            </a:r>
            <a:r>
              <a:rPr kumimoji="0" lang="en-US" altLang="zh-CN" sz="1400" b="0" i="0" u="none" strike="noStrike" cap="none" normalizeH="0" baseline="0" dirty="0" smtClean="0">
                <a:ln>
                  <a:noFill/>
                </a:ln>
                <a:solidFill>
                  <a:srgbClr val="000000"/>
                </a:solidFill>
                <a:effectLst/>
                <a:latin typeface="Lucida Console" panose="020B0609040504020204" pitchFamily="49" charset="0"/>
              </a:rPr>
              <a:t>      </a:t>
            </a:r>
            <a:r>
              <a:rPr kumimoji="0" lang="zh-CN" altLang="zh-CN" sz="1400" b="0" i="0" u="none" strike="noStrike" cap="none" normalizeH="0" baseline="0" dirty="0" smtClean="0">
                <a:ln>
                  <a:noFill/>
                </a:ln>
                <a:solidFill>
                  <a:srgbClr val="000000"/>
                </a:solidFill>
                <a:effectLst/>
                <a:latin typeface="Lucida Console" panose="020B0609040504020204" pitchFamily="49" charset="0"/>
              </a:rPr>
              <a:t>2008-10-12 uk </a:t>
            </a:r>
            <a:r>
              <a:rPr kumimoji="0" lang="en-US" altLang="zh-CN" sz="1400" b="0" i="0" u="none" strike="noStrike" cap="none" normalizeH="0" baseline="0" dirty="0" smtClean="0">
                <a:ln>
                  <a:noFill/>
                </a:ln>
                <a:solidFill>
                  <a:srgbClr val="000000"/>
                </a:solidFill>
                <a:effectLst/>
                <a:latin typeface="Lucida Console" panose="020B0609040504020204" pitchFamily="49" charset="0"/>
              </a:rPr>
              <a:t>     </a:t>
            </a:r>
            <a:r>
              <a:rPr kumimoji="0" lang="zh-CN" altLang="zh-CN" sz="1400" b="0" i="0" u="none" strike="noStrike" cap="none" normalizeH="0" baseline="0" dirty="0" smtClean="0">
                <a:ln>
                  <a:noFill/>
                </a:ln>
                <a:solidFill>
                  <a:srgbClr val="000000"/>
                </a:solidFill>
                <a:effectLst/>
                <a:latin typeface="Lucida Console" panose="020B0609040504020204" pitchFamily="49" charset="0"/>
              </a:rPr>
              <a:t>M </a:t>
            </a:r>
            <a:r>
              <a:rPr kumimoji="0" lang="en-US" altLang="zh-CN" sz="1400" b="0" i="0" u="none" strike="noStrike" cap="none" normalizeH="0" baseline="0" dirty="0" smtClean="0">
                <a:ln>
                  <a:noFill/>
                </a:ln>
                <a:solidFill>
                  <a:srgbClr val="000000"/>
                </a:solidFill>
                <a:effectLst/>
                <a:latin typeface="Lucida Console" panose="020B0609040504020204" pitchFamily="49" charset="0"/>
              </a:rPr>
              <a:t>     </a:t>
            </a:r>
            <a:r>
              <a:rPr kumimoji="0" lang="zh-CN" altLang="zh-CN" sz="1400" b="0" i="0" u="none" strike="noStrike" cap="none" normalizeH="0" baseline="0" dirty="0" smtClean="0">
                <a:ln>
                  <a:noFill/>
                </a:ln>
                <a:solidFill>
                  <a:srgbClr val="000000"/>
                </a:solidFill>
                <a:effectLst/>
                <a:latin typeface="Lucida Console" panose="020B0609040504020204" pitchFamily="49" charset="0"/>
              </a:rPr>
              <a:t>39 </a:t>
            </a:r>
            <a:r>
              <a:rPr kumimoji="0" lang="en-US" altLang="zh-CN" sz="1400" b="0" i="0" u="none" strike="noStrike" cap="none" normalizeH="0" baseline="0" dirty="0" smtClean="0">
                <a:ln>
                  <a:noFill/>
                </a:ln>
                <a:solidFill>
                  <a:srgbClr val="000000"/>
                </a:solidFill>
                <a:effectLst/>
                <a:latin typeface="Lucida Console" panose="020B0609040504020204" pitchFamily="49" charset="0"/>
              </a:rPr>
              <a:t> </a:t>
            </a:r>
            <a:r>
              <a:rPr kumimoji="0" lang="zh-CN" altLang="zh-CN" sz="1400" b="0" i="0" u="none" strike="noStrike" cap="none" normalizeH="0" baseline="0" dirty="0" smtClean="0">
                <a:ln>
                  <a:noFill/>
                </a:ln>
                <a:solidFill>
                  <a:srgbClr val="000000"/>
                </a:solidFill>
                <a:effectLst/>
                <a:latin typeface="Lucida Console" panose="020B0609040504020204" pitchFamily="49" charset="0"/>
              </a:rPr>
              <a:t>3 </a:t>
            </a:r>
            <a:r>
              <a:rPr kumimoji="0" lang="en-US" altLang="zh-CN" sz="1400" b="0" i="0" u="none" strike="noStrike" cap="none" normalizeH="0" baseline="0" dirty="0" smtClean="0">
                <a:ln>
                  <a:noFill/>
                </a:ln>
                <a:solidFill>
                  <a:srgbClr val="000000"/>
                </a:solidFill>
                <a:effectLst/>
                <a:latin typeface="Lucida Console" panose="020B0609040504020204" pitchFamily="49" charset="0"/>
              </a:rPr>
              <a:t> </a:t>
            </a:r>
            <a:r>
              <a:rPr kumimoji="0" lang="zh-CN" altLang="zh-CN" sz="1400" b="0" i="0" u="none" strike="noStrike" cap="none" normalizeH="0" baseline="0" dirty="0" smtClean="0">
                <a:ln>
                  <a:noFill/>
                </a:ln>
                <a:solidFill>
                  <a:srgbClr val="000000"/>
                </a:solidFill>
                <a:effectLst/>
                <a:latin typeface="Lucida Console" panose="020B0609040504020204" pitchFamily="49" charset="0"/>
              </a:rPr>
              <a:t>3 </a:t>
            </a:r>
            <a:endParaRPr kumimoji="0" lang="en-US" altLang="zh-CN" sz="1400" b="0" i="0" u="none" strike="noStrike" cap="none" normalizeH="0" baseline="0" dirty="0" smtClean="0">
              <a:ln>
                <a:noFill/>
              </a:ln>
              <a:solidFill>
                <a:srgbClr val="000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00"/>
                </a:solidFill>
                <a:effectLst/>
                <a:latin typeface="Lucida Console" panose="020B0609040504020204" pitchFamily="49" charset="0"/>
              </a:rPr>
              <a:t>5 5 </a:t>
            </a:r>
            <a:r>
              <a:rPr kumimoji="0" lang="en-US" altLang="zh-CN" sz="1400" b="0" i="0" u="none" strike="noStrike" cap="none" normalizeH="0" baseline="0" dirty="0" smtClean="0">
                <a:ln>
                  <a:noFill/>
                </a:ln>
                <a:solidFill>
                  <a:srgbClr val="000000"/>
                </a:solidFill>
                <a:effectLst/>
                <a:latin typeface="Lucida Console" panose="020B0609040504020204" pitchFamily="49" charset="0"/>
              </a:rPr>
              <a:t>      </a:t>
            </a:r>
            <a:r>
              <a:rPr kumimoji="0" lang="zh-CN" altLang="zh-CN" sz="1400" b="0" i="0" u="none" strike="noStrike" cap="none" normalizeH="0" baseline="0" dirty="0" smtClean="0">
                <a:ln>
                  <a:noFill/>
                </a:ln>
                <a:solidFill>
                  <a:srgbClr val="000000"/>
                </a:solidFill>
                <a:effectLst/>
                <a:latin typeface="Lucida Console" panose="020B0609040504020204" pitchFamily="49" charset="0"/>
              </a:rPr>
              <a:t>2009-05-01 uk </a:t>
            </a:r>
            <a:r>
              <a:rPr kumimoji="0" lang="en-US" altLang="zh-CN" sz="1400" b="0" i="0" u="none" strike="noStrike" cap="none" normalizeH="0" baseline="0" dirty="0" smtClean="0">
                <a:ln>
                  <a:noFill/>
                </a:ln>
                <a:solidFill>
                  <a:srgbClr val="000000"/>
                </a:solidFill>
                <a:effectLst/>
                <a:latin typeface="Lucida Console" panose="020B0609040504020204" pitchFamily="49" charset="0"/>
              </a:rPr>
              <a:t>     </a:t>
            </a:r>
            <a:r>
              <a:rPr kumimoji="0" lang="zh-CN" altLang="zh-CN" sz="1400" b="0" i="0" u="none" strike="noStrike" cap="none" normalizeH="0" baseline="0" dirty="0" smtClean="0">
                <a:ln>
                  <a:noFill/>
                </a:ln>
                <a:solidFill>
                  <a:srgbClr val="000000"/>
                </a:solidFill>
                <a:effectLst/>
                <a:latin typeface="Lucida Console" panose="020B0609040504020204" pitchFamily="49" charset="0"/>
              </a:rPr>
              <a:t>F </a:t>
            </a:r>
            <a:r>
              <a:rPr kumimoji="0" lang="en-US" altLang="zh-CN" sz="1400" b="0" i="0" u="none" strike="noStrike" cap="none" normalizeH="0" baseline="0" dirty="0" smtClean="0">
                <a:ln>
                  <a:noFill/>
                </a:ln>
                <a:solidFill>
                  <a:srgbClr val="000000"/>
                </a:solidFill>
                <a:effectLst/>
                <a:latin typeface="Lucida Console" panose="020B0609040504020204" pitchFamily="49" charset="0"/>
              </a:rPr>
              <a:t>     </a:t>
            </a:r>
            <a:r>
              <a:rPr kumimoji="0" lang="zh-CN" altLang="zh-CN" sz="1400" b="0" i="0" u="none" strike="noStrike" cap="none" normalizeH="0" baseline="0" dirty="0" smtClean="0">
                <a:ln>
                  <a:noFill/>
                </a:ln>
                <a:solidFill>
                  <a:srgbClr val="000000"/>
                </a:solidFill>
                <a:effectLst/>
                <a:latin typeface="Lucida Console" panose="020B0609040504020204" pitchFamily="49" charset="0"/>
              </a:rPr>
              <a:t>99 </a:t>
            </a:r>
            <a:r>
              <a:rPr kumimoji="0" lang="en-US" altLang="zh-CN" sz="1400" b="0" i="0" u="none" strike="noStrike" cap="none" normalizeH="0" baseline="0" dirty="0" smtClean="0">
                <a:ln>
                  <a:noFill/>
                </a:ln>
                <a:solidFill>
                  <a:srgbClr val="000000"/>
                </a:solidFill>
                <a:effectLst/>
                <a:latin typeface="Lucida Console" panose="020B0609040504020204" pitchFamily="49" charset="0"/>
              </a:rPr>
              <a:t> </a:t>
            </a:r>
            <a:r>
              <a:rPr kumimoji="0" lang="zh-CN" altLang="zh-CN" sz="1400" b="0" i="0" u="none" strike="noStrike" cap="none" normalizeH="0" baseline="0" dirty="0" smtClean="0">
                <a:ln>
                  <a:noFill/>
                </a:ln>
                <a:solidFill>
                  <a:srgbClr val="000000"/>
                </a:solidFill>
                <a:effectLst/>
                <a:latin typeface="Lucida Console" panose="020B0609040504020204" pitchFamily="49" charset="0"/>
              </a:rPr>
              <a:t>2 </a:t>
            </a:r>
            <a:r>
              <a:rPr kumimoji="0" lang="en-US" altLang="zh-CN" sz="1400" b="0" i="0" u="none" strike="noStrike" cap="none" normalizeH="0" baseline="0" dirty="0" smtClean="0">
                <a:ln>
                  <a:noFill/>
                </a:ln>
                <a:solidFill>
                  <a:srgbClr val="000000"/>
                </a:solidFill>
                <a:effectLst/>
                <a:latin typeface="Lucida Console" panose="020B0609040504020204" pitchFamily="49" charset="0"/>
              </a:rPr>
              <a:t> </a:t>
            </a:r>
            <a:r>
              <a:rPr kumimoji="0" lang="zh-CN" altLang="zh-CN" sz="1400" b="0" i="0" u="none" strike="noStrike" cap="none" normalizeH="0" baseline="0" dirty="0" smtClean="0">
                <a:ln>
                  <a:noFill/>
                </a:ln>
                <a:solidFill>
                  <a:srgbClr val="000000"/>
                </a:solidFill>
                <a:effectLst/>
                <a:latin typeface="Lucida Console" panose="020B0609040504020204" pitchFamily="49" charset="0"/>
              </a:rPr>
              <a:t>2</a:t>
            </a:r>
            <a:endParaRPr kumimoji="0" lang="zh-CN" altLang="zh-CN" sz="32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321781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80" y="286603"/>
            <a:ext cx="11995525" cy="532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2119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t>属性值的特点</a:t>
            </a:r>
            <a:endParaRPr lang="zh-CN" altLang="en-US" sz="3600" dirty="0"/>
          </a:p>
        </p:txBody>
      </p:sp>
      <p:sp>
        <p:nvSpPr>
          <p:cNvPr id="3" name="内容占位符 2"/>
          <p:cNvSpPr>
            <a:spLocks noGrp="1"/>
          </p:cNvSpPr>
          <p:nvPr>
            <p:ph idx="1"/>
          </p:nvPr>
        </p:nvSpPr>
        <p:spPr>
          <a:xfrm>
            <a:off x="1097280" y="1845734"/>
            <a:ext cx="4010748" cy="4023360"/>
          </a:xfrm>
        </p:spPr>
        <p:txBody>
          <a:bodyPr/>
          <a:lstStyle/>
          <a:p>
            <a:pPr>
              <a:lnSpc>
                <a:spcPct val="100000"/>
              </a:lnSpc>
            </a:pPr>
            <a:r>
              <a:rPr lang="zh-CN" altLang="en-US" dirty="0" smtClean="0"/>
              <a:t>属性值是赋予具体某个属性的数字或者符号</a:t>
            </a:r>
            <a:endParaRPr lang="en-US" altLang="zh-CN" dirty="0" smtClean="0"/>
          </a:p>
          <a:p>
            <a:pPr>
              <a:lnSpc>
                <a:spcPct val="100000"/>
              </a:lnSpc>
            </a:pPr>
            <a:r>
              <a:rPr lang="zh-CN" altLang="en-US" dirty="0" smtClean="0"/>
              <a:t>属性和属性值的对应性特点</a:t>
            </a:r>
            <a:endParaRPr lang="en-US" altLang="zh-CN" dirty="0" smtClean="0"/>
          </a:p>
          <a:p>
            <a:pPr lvl="1">
              <a:lnSpc>
                <a:spcPct val="100000"/>
              </a:lnSpc>
            </a:pPr>
            <a:r>
              <a:rPr lang="zh-CN" altLang="en-US" dirty="0" smtClean="0"/>
              <a:t>同一个属性可以被赋予不同类型的属性值</a:t>
            </a:r>
            <a:endParaRPr lang="en-US" altLang="zh-CN" dirty="0" smtClean="0"/>
          </a:p>
          <a:p>
            <a:pPr marL="384048" lvl="2" indent="0">
              <a:lnSpc>
                <a:spcPct val="100000"/>
              </a:lnSpc>
              <a:buNone/>
            </a:pPr>
            <a:r>
              <a:rPr lang="zh-CN" altLang="en-US" dirty="0" smtClean="0"/>
              <a:t>例如：标注一个水箱的容积，可以用立方米单位也可以用加仑单位</a:t>
            </a:r>
            <a:endParaRPr lang="en-US" altLang="zh-CN" dirty="0" smtClean="0"/>
          </a:p>
          <a:p>
            <a:pPr lvl="1">
              <a:lnSpc>
                <a:spcPct val="100000"/>
              </a:lnSpc>
            </a:pPr>
            <a:r>
              <a:rPr lang="zh-CN" altLang="en-US" dirty="0" smtClean="0"/>
              <a:t>不同的属性也有可能被赋予相同符号的属性值</a:t>
            </a:r>
            <a:endParaRPr lang="en-US" altLang="zh-CN" dirty="0" smtClean="0"/>
          </a:p>
          <a:p>
            <a:pPr marL="384048" lvl="2" indent="0">
              <a:lnSpc>
                <a:spcPct val="100000"/>
              </a:lnSpc>
              <a:buNone/>
            </a:pPr>
            <a:r>
              <a:rPr lang="zh-CN" altLang="en-US" dirty="0" smtClean="0"/>
              <a:t>例如：年龄和员工编号可能是相同的数字</a:t>
            </a:r>
            <a:endParaRPr lang="en-US" altLang="zh-CN" dirty="0" smtClean="0"/>
          </a:p>
          <a:p>
            <a:pPr marL="384048" lvl="2" indent="0">
              <a:lnSpc>
                <a:spcPct val="100000"/>
              </a:lnSpc>
              <a:buNone/>
            </a:pPr>
            <a:r>
              <a:rPr lang="zh-CN" altLang="en-US" dirty="0" smtClean="0"/>
              <a:t>但是即使数字相同，属性所带有的性质也不同</a:t>
            </a:r>
            <a:endParaRPr lang="zh-CN" altLang="en-US" dirty="0"/>
          </a:p>
        </p:txBody>
      </p:sp>
      <p:graphicFrame>
        <p:nvGraphicFramePr>
          <p:cNvPr id="4" name="Object 4"/>
          <p:cNvGraphicFramePr>
            <a:graphicFrameLocks noChangeAspect="1"/>
          </p:cNvGraphicFramePr>
          <p:nvPr>
            <p:extLst>
              <p:ext uri="{D42A27DB-BD31-4B8C-83A1-F6EECF244321}">
                <p14:modId xmlns:p14="http://schemas.microsoft.com/office/powerpoint/2010/main" val="414877833"/>
              </p:ext>
            </p:extLst>
          </p:nvPr>
        </p:nvGraphicFramePr>
        <p:xfrm>
          <a:off x="5678213" y="1845734"/>
          <a:ext cx="5591175" cy="4438650"/>
        </p:xfrm>
        <a:graphic>
          <a:graphicData uri="http://schemas.openxmlformats.org/presentationml/2006/ole">
            <mc:AlternateContent xmlns:mc="http://schemas.openxmlformats.org/markup-compatibility/2006">
              <mc:Choice xmlns:v="urn:schemas-microsoft-com:vml" Requires="v">
                <p:oleObj spid="_x0000_s8219" name="VISIO" r:id="rId3" imgW="5590440" imgH="4438440" progId="Visio.Drawing.6">
                  <p:embed/>
                </p:oleObj>
              </mc:Choice>
              <mc:Fallback>
                <p:oleObj name="VISIO" r:id="rId3" imgW="5590440" imgH="4438440" progId="Visio.Drawing.6">
                  <p:embed/>
                  <p:pic>
                    <p:nvPicPr>
                      <p:cNvPr id="86426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8213" y="1845734"/>
                        <a:ext cx="5591175" cy="443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189551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1.2 </a:t>
            </a:r>
            <a:r>
              <a:rPr lang="zh-CN" altLang="en-US" dirty="0" smtClean="0"/>
              <a:t>属性值类型</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en-US" dirty="0" smtClean="0"/>
              <a:t>属性值被赋予某一个属性的数字或者符号</a:t>
            </a:r>
            <a:endParaRPr lang="en-US" altLang="zh-CN" dirty="0" smtClean="0"/>
          </a:p>
          <a:p>
            <a:r>
              <a:rPr lang="zh-CN" altLang="en-US" dirty="0" smtClean="0"/>
              <a:t>标称属性 </a:t>
            </a:r>
            <a:r>
              <a:rPr lang="en-US" altLang="zh-CN" dirty="0" smtClean="0"/>
              <a:t>Nominal</a:t>
            </a:r>
          </a:p>
          <a:p>
            <a:pPr lvl="1"/>
            <a:r>
              <a:rPr lang="zh-CN" altLang="en-US" dirty="0" smtClean="0"/>
              <a:t>例如：身份证号码，头发颜色，邮政编码</a:t>
            </a:r>
            <a:endParaRPr lang="en-US" altLang="zh-CN" dirty="0" smtClean="0"/>
          </a:p>
          <a:p>
            <a:r>
              <a:rPr lang="zh-CN" altLang="en-US" dirty="0" smtClean="0"/>
              <a:t>序数属性</a:t>
            </a:r>
            <a:r>
              <a:rPr lang="en-US" altLang="zh-CN" dirty="0" smtClean="0"/>
              <a:t>Ordinal</a:t>
            </a:r>
          </a:p>
          <a:p>
            <a:pPr lvl="1"/>
            <a:r>
              <a:rPr lang="zh-CN" altLang="en-US" dirty="0" smtClean="0"/>
              <a:t>例如：等级，年级，饮料｛中杯，大杯，超大杯｝</a:t>
            </a:r>
            <a:endParaRPr lang="en-US" altLang="zh-CN" dirty="0" smtClean="0"/>
          </a:p>
          <a:p>
            <a:r>
              <a:rPr lang="zh-CN" altLang="en-US" dirty="0" smtClean="0"/>
              <a:t>区间属性</a:t>
            </a:r>
            <a:endParaRPr lang="en-US" altLang="zh-CN" dirty="0" smtClean="0"/>
          </a:p>
          <a:p>
            <a:pPr lvl="1"/>
            <a:r>
              <a:rPr lang="zh-CN" altLang="en-US" dirty="0" smtClean="0"/>
              <a:t>例如： 日期间隔， 温度区间</a:t>
            </a:r>
            <a:endParaRPr lang="en-US" altLang="zh-CN" dirty="0" smtClean="0"/>
          </a:p>
          <a:p>
            <a:r>
              <a:rPr lang="zh-CN" altLang="en-US" dirty="0" smtClean="0"/>
              <a:t>比率属性</a:t>
            </a:r>
            <a:endParaRPr lang="en-US" altLang="zh-CN" dirty="0" smtClean="0"/>
          </a:p>
          <a:p>
            <a:pPr lvl="1"/>
            <a:r>
              <a:rPr lang="zh-CN" altLang="en-US" dirty="0" smtClean="0"/>
              <a:t>例如：温度，长度，时间</a:t>
            </a:r>
            <a:endParaRPr lang="en-US" altLang="zh-CN" dirty="0" smtClean="0"/>
          </a:p>
          <a:p>
            <a:pPr lvl="1"/>
            <a:endParaRPr lang="zh-CN" altLang="en-US" dirty="0"/>
          </a:p>
        </p:txBody>
      </p:sp>
    </p:spTree>
    <p:extLst>
      <p:ext uri="{BB962C8B-B14F-4D97-AF65-F5344CB8AC3E}">
        <p14:creationId xmlns:p14="http://schemas.microsoft.com/office/powerpoint/2010/main" val="307645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up)">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up)">
                                      <p:cBhvr>
                                        <p:cTn id="20" dur="500"/>
                                        <p:tgtEl>
                                          <p:spTgt spid="3">
                                            <p:txEl>
                                              <p:pRg st="3" end="3"/>
                                            </p:txEl>
                                          </p:spTgt>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up)">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wipe(up)">
                                      <p:cBhvr>
                                        <p:cTn id="28" dur="500"/>
                                        <p:tgtEl>
                                          <p:spTgt spid="3">
                                            <p:txEl>
                                              <p:pRg st="5" end="5"/>
                                            </p:txEl>
                                          </p:spTgt>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wipe(up)">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wipe(up)">
                                      <p:cBhvr>
                                        <p:cTn id="36" dur="500"/>
                                        <p:tgtEl>
                                          <p:spTgt spid="3">
                                            <p:txEl>
                                              <p:pRg st="7" end="7"/>
                                            </p:txEl>
                                          </p:spTgt>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wipe(up)">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属性值的性质</a:t>
            </a:r>
            <a:endParaRPr lang="zh-CN" altLang="en-US" dirty="0"/>
          </a:p>
        </p:txBody>
      </p:sp>
      <p:sp>
        <p:nvSpPr>
          <p:cNvPr id="3" name="内容占位符 2"/>
          <p:cNvSpPr>
            <a:spLocks noGrp="1"/>
          </p:cNvSpPr>
          <p:nvPr>
            <p:ph idx="1"/>
          </p:nvPr>
        </p:nvSpPr>
        <p:spPr>
          <a:xfrm>
            <a:off x="1097280" y="1845734"/>
            <a:ext cx="10058400" cy="3572933"/>
          </a:xfrm>
        </p:spPr>
        <p:txBody>
          <a:bodyPr/>
          <a:lstStyle/>
          <a:p>
            <a:r>
              <a:rPr lang="zh-CN" altLang="en-US" dirty="0" smtClean="0"/>
              <a:t>属性值的类型决定了它的一些性质</a:t>
            </a:r>
            <a:endParaRPr lang="en-US" altLang="zh-CN" dirty="0" smtClean="0"/>
          </a:p>
          <a:p>
            <a:pPr lvl="1"/>
            <a:r>
              <a:rPr lang="zh-CN" altLang="en-US" dirty="0" smtClean="0"/>
              <a:t>相等 </a:t>
            </a:r>
            <a:r>
              <a:rPr lang="en-US" altLang="zh-CN" dirty="0" smtClean="0"/>
              <a:t>	</a:t>
            </a:r>
            <a:r>
              <a:rPr lang="en-US" altLang="zh-CN" dirty="0" smtClean="0">
                <a:ea typeface="SimSun" panose="02010600030101010101" pitchFamily="2" charset="-122"/>
              </a:rPr>
              <a:t>=  </a:t>
            </a:r>
            <a:r>
              <a:rPr lang="en-US" altLang="zh-CN" dirty="0">
                <a:ea typeface="SimSun" panose="02010600030101010101" pitchFamily="2" charset="-122"/>
                <a:sym typeface="Symbol" panose="05050102010706020507" pitchFamily="18" charset="2"/>
              </a:rPr>
              <a:t></a:t>
            </a:r>
            <a:endParaRPr lang="en-US" altLang="zh-CN" dirty="0" smtClean="0"/>
          </a:p>
          <a:p>
            <a:pPr lvl="1"/>
            <a:r>
              <a:rPr lang="zh-CN" altLang="en-US" dirty="0" smtClean="0"/>
              <a:t>顺序</a:t>
            </a:r>
            <a:r>
              <a:rPr lang="en-US" altLang="zh-CN" dirty="0" smtClean="0"/>
              <a:t>	</a:t>
            </a:r>
            <a:r>
              <a:rPr lang="en-US" altLang="zh-CN" dirty="0">
                <a:ea typeface="SimSun" panose="02010600030101010101" pitchFamily="2" charset="-122"/>
              </a:rPr>
              <a:t> &lt;  &gt;</a:t>
            </a:r>
            <a:endParaRPr lang="en-US" altLang="zh-CN" dirty="0" smtClean="0"/>
          </a:p>
          <a:p>
            <a:pPr lvl="1"/>
            <a:r>
              <a:rPr lang="zh-CN" altLang="en-US" dirty="0" smtClean="0"/>
              <a:t>加减</a:t>
            </a:r>
            <a:r>
              <a:rPr lang="en-US" altLang="zh-CN" dirty="0" smtClean="0"/>
              <a:t>	</a:t>
            </a:r>
            <a:r>
              <a:rPr lang="en-US" altLang="zh-CN" dirty="0">
                <a:ea typeface="SimSun" panose="02010600030101010101" pitchFamily="2" charset="-122"/>
              </a:rPr>
              <a:t> +  - </a:t>
            </a:r>
            <a:endParaRPr lang="en-US" altLang="zh-CN" dirty="0" smtClean="0"/>
          </a:p>
          <a:p>
            <a:pPr lvl="1"/>
            <a:r>
              <a:rPr lang="zh-CN" altLang="en-US" dirty="0" smtClean="0"/>
              <a:t>乘除</a:t>
            </a:r>
            <a:r>
              <a:rPr lang="en-US" altLang="zh-CN" dirty="0" smtClean="0"/>
              <a:t>	</a:t>
            </a:r>
            <a:r>
              <a:rPr lang="en-US" altLang="zh-CN" dirty="0">
                <a:ea typeface="SimSun" panose="02010600030101010101" pitchFamily="2" charset="-122"/>
              </a:rPr>
              <a:t> * </a:t>
            </a:r>
            <a:r>
              <a:rPr lang="en-US" altLang="zh-CN" dirty="0" smtClean="0">
                <a:ea typeface="SimSun" panose="02010600030101010101" pitchFamily="2" charset="-122"/>
              </a:rPr>
              <a:t>/</a:t>
            </a:r>
          </a:p>
          <a:p>
            <a:pPr lvl="1"/>
            <a:endParaRPr lang="en-US" altLang="zh-CN" dirty="0">
              <a:ea typeface="SimSun" panose="02010600030101010101" pitchFamily="2" charset="-122"/>
            </a:endParaRPr>
          </a:p>
          <a:p>
            <a:pPr lvl="1"/>
            <a:r>
              <a:rPr lang="zh-CN" altLang="en-US" dirty="0" smtClean="0"/>
              <a:t>标称属性：相等</a:t>
            </a:r>
            <a:endParaRPr lang="en-US" altLang="zh-CN" dirty="0" smtClean="0"/>
          </a:p>
          <a:p>
            <a:pPr lvl="1"/>
            <a:r>
              <a:rPr lang="zh-CN" altLang="en-US" dirty="0" smtClean="0"/>
              <a:t>有序属性：相等、顺序</a:t>
            </a:r>
            <a:endParaRPr lang="en-US" altLang="zh-CN" dirty="0" smtClean="0"/>
          </a:p>
          <a:p>
            <a:pPr lvl="1"/>
            <a:r>
              <a:rPr lang="zh-CN" altLang="en-US" dirty="0" smtClean="0"/>
              <a:t>区间数值属性：相等、顺序、加减</a:t>
            </a:r>
            <a:endParaRPr lang="en-US" altLang="zh-CN" dirty="0" smtClean="0"/>
          </a:p>
          <a:p>
            <a:pPr lvl="1"/>
            <a:r>
              <a:rPr lang="zh-CN" altLang="en-US" dirty="0" smtClean="0"/>
              <a:t>比例数属性：所有属性</a:t>
            </a:r>
            <a:endParaRPr lang="zh-CN" altLang="en-US" dirty="0"/>
          </a:p>
        </p:txBody>
      </p:sp>
      <p:sp>
        <p:nvSpPr>
          <p:cNvPr id="4" name="内容占位符 2"/>
          <p:cNvSpPr txBox="1">
            <a:spLocks/>
          </p:cNvSpPr>
          <p:nvPr/>
        </p:nvSpPr>
        <p:spPr>
          <a:xfrm>
            <a:off x="5936699" y="2160055"/>
            <a:ext cx="3293565" cy="160969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rgbClr val="7030A0"/>
              </a:buClr>
              <a:buSzPct val="10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486918" indent="-285750" algn="l" defTabSz="914400" rtl="0" eaLnBrk="1" latinLnBrk="0" hangingPunct="1">
              <a:lnSpc>
                <a:spcPct val="90000"/>
              </a:lnSpc>
              <a:spcBef>
                <a:spcPts val="200"/>
              </a:spcBef>
              <a:spcAft>
                <a:spcPts val="400"/>
              </a:spcAft>
              <a:buClr>
                <a:srgbClr val="002060"/>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726948" indent="-342900" algn="l" defTabSz="914400" rtl="0" eaLnBrk="1" latinLnBrk="0" hangingPunct="1">
              <a:lnSpc>
                <a:spcPct val="90000"/>
              </a:lnSpc>
              <a:spcBef>
                <a:spcPts val="200"/>
              </a:spcBef>
              <a:spcAft>
                <a:spcPts val="400"/>
              </a:spcAft>
              <a:buClr>
                <a:srgbClr val="0070C0"/>
              </a:buClr>
              <a:buFont typeface="+mj-lt"/>
              <a:buAutoNum type="arabicPeriod"/>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r>
              <a:rPr lang="zh-CN" altLang="en-US" dirty="0" smtClean="0"/>
              <a:t>标称属性 </a:t>
            </a:r>
            <a:endParaRPr lang="en-US" altLang="zh-CN" dirty="0" smtClean="0"/>
          </a:p>
          <a:p>
            <a:pPr lvl="1"/>
            <a:r>
              <a:rPr lang="zh-CN" altLang="en-US" dirty="0" smtClean="0"/>
              <a:t>序数属性</a:t>
            </a:r>
            <a:endParaRPr lang="en-US" altLang="zh-CN" dirty="0" smtClean="0"/>
          </a:p>
          <a:p>
            <a:pPr lvl="1"/>
            <a:r>
              <a:rPr lang="zh-CN" altLang="en-US" dirty="0" smtClean="0"/>
              <a:t>区间属性</a:t>
            </a:r>
            <a:endParaRPr lang="en-US" altLang="zh-CN" dirty="0" smtClean="0"/>
          </a:p>
          <a:p>
            <a:pPr lvl="1"/>
            <a:r>
              <a:rPr lang="zh-CN" altLang="en-US" dirty="0" smtClean="0"/>
              <a:t>比率属性</a:t>
            </a:r>
            <a:endParaRPr lang="en-US" altLang="zh-CN" dirty="0" smtClean="0"/>
          </a:p>
          <a:p>
            <a:pPr lvl="1"/>
            <a:endParaRPr lang="zh-CN" altLang="en-US" dirty="0"/>
          </a:p>
        </p:txBody>
      </p:sp>
    </p:spTree>
    <p:extLst>
      <p:ext uri="{BB962C8B-B14F-4D97-AF65-F5344CB8AC3E}">
        <p14:creationId xmlns:p14="http://schemas.microsoft.com/office/powerpoint/2010/main" val="86123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up)">
                                      <p:cBhvr>
                                        <p:cTn id="11" dur="500"/>
                                        <p:tgtEl>
                                          <p:spTgt spid="3">
                                            <p:txEl>
                                              <p:pRg st="1" end="1"/>
                                            </p:txEl>
                                          </p:spTgt>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up)">
                                      <p:cBhvr>
                                        <p:cTn id="15" dur="500"/>
                                        <p:tgtEl>
                                          <p:spTgt spid="3">
                                            <p:txEl>
                                              <p:pRg st="2" end="2"/>
                                            </p:txEl>
                                          </p:spTgt>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up)">
                                      <p:cBhvr>
                                        <p:cTn id="19" dur="500"/>
                                        <p:tgtEl>
                                          <p:spTgt spid="3">
                                            <p:txEl>
                                              <p:pRg st="3" end="3"/>
                                            </p:txEl>
                                          </p:spTgt>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up)">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fade">
                                      <p:cBhvr>
                                        <p:cTn id="38" dur="500"/>
                                        <p:tgtEl>
                                          <p:spTgt spid="3">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fade">
                                      <p:cBhvr>
                                        <p:cTn id="43" dur="500"/>
                                        <p:tgtEl>
                                          <p:spTgt spid="3">
                                            <p:txEl>
                                              <p:pRg st="9" end="9"/>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4">
                                            <p:txEl>
                                              <p:pRg st="0" end="0"/>
                                            </p:txEl>
                                          </p:spTgt>
                                        </p:tgtEl>
                                        <p:attrNameLst>
                                          <p:attrName>style.visibility</p:attrName>
                                        </p:attrNameLst>
                                      </p:cBhvr>
                                      <p:to>
                                        <p:strVal val="visible"/>
                                      </p:to>
                                    </p:set>
                                    <p:animEffect transition="in" filter="wipe(up)">
                                      <p:cBhvr>
                                        <p:cTn id="48" dur="500"/>
                                        <p:tgtEl>
                                          <p:spTgt spid="4">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4">
                                            <p:txEl>
                                              <p:pRg st="1" end="1"/>
                                            </p:txEl>
                                          </p:spTgt>
                                        </p:tgtEl>
                                        <p:attrNameLst>
                                          <p:attrName>style.visibility</p:attrName>
                                        </p:attrNameLst>
                                      </p:cBhvr>
                                      <p:to>
                                        <p:strVal val="visible"/>
                                      </p:to>
                                    </p:set>
                                    <p:animEffect transition="in" filter="wipe(up)">
                                      <p:cBhvr>
                                        <p:cTn id="53" dur="500"/>
                                        <p:tgtEl>
                                          <p:spTgt spid="4">
                                            <p:txEl>
                                              <p:pRg st="1" end="1"/>
                                            </p:txEl>
                                          </p:spTgt>
                                        </p:tgtEl>
                                      </p:cBhvr>
                                    </p:animEffect>
                                  </p:childTnLst>
                                </p:cTn>
                              </p:par>
                              <p:par>
                                <p:cTn id="54" presetID="22" presetClass="entr" presetSubtype="1" fill="hold" grpId="0" nodeType="withEffect">
                                  <p:stCondLst>
                                    <p:cond delay="0"/>
                                  </p:stCondLst>
                                  <p:childTnLst>
                                    <p:set>
                                      <p:cBhvr>
                                        <p:cTn id="55" dur="1" fill="hold">
                                          <p:stCondLst>
                                            <p:cond delay="0"/>
                                          </p:stCondLst>
                                        </p:cTn>
                                        <p:tgtEl>
                                          <p:spTgt spid="4">
                                            <p:txEl>
                                              <p:pRg st="2" end="2"/>
                                            </p:txEl>
                                          </p:spTgt>
                                        </p:tgtEl>
                                        <p:attrNameLst>
                                          <p:attrName>style.visibility</p:attrName>
                                        </p:attrNameLst>
                                      </p:cBhvr>
                                      <p:to>
                                        <p:strVal val="visible"/>
                                      </p:to>
                                    </p:set>
                                    <p:animEffect transition="in" filter="wipe(up)">
                                      <p:cBhvr>
                                        <p:cTn id="56" dur="500"/>
                                        <p:tgtEl>
                                          <p:spTgt spid="4">
                                            <p:txEl>
                                              <p:pRg st="2" end="2"/>
                                            </p:txEl>
                                          </p:spTgt>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4">
                                            <p:txEl>
                                              <p:pRg st="3" end="3"/>
                                            </p:txEl>
                                          </p:spTgt>
                                        </p:tgtEl>
                                        <p:attrNameLst>
                                          <p:attrName>style.visibility</p:attrName>
                                        </p:attrNameLst>
                                      </p:cBhvr>
                                      <p:to>
                                        <p:strVal val="visible"/>
                                      </p:to>
                                    </p:set>
                                    <p:animEffect transition="in" filter="wipe(up)">
                                      <p:cBhvr>
                                        <p:cTn id="59"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aphicFrame>
        <p:nvGraphicFramePr>
          <p:cNvPr id="4" name="Group 167"/>
          <p:cNvGraphicFramePr>
            <a:graphicFrameLocks noGrp="1"/>
          </p:cNvGraphicFramePr>
          <p:nvPr>
            <p:extLst>
              <p:ext uri="{D42A27DB-BD31-4B8C-83A1-F6EECF244321}">
                <p14:modId xmlns:p14="http://schemas.microsoft.com/office/powerpoint/2010/main" val="2266466104"/>
              </p:ext>
            </p:extLst>
          </p:nvPr>
        </p:nvGraphicFramePr>
        <p:xfrm>
          <a:off x="1828800" y="1737360"/>
          <a:ext cx="8440159" cy="3933329"/>
        </p:xfrm>
        <a:graphic>
          <a:graphicData uri="http://schemas.openxmlformats.org/drawingml/2006/table">
            <a:tbl>
              <a:tblPr/>
              <a:tblGrid>
                <a:gridCol w="977282">
                  <a:extLst>
                    <a:ext uri="{9D8B030D-6E8A-4147-A177-3AD203B41FA5}">
                      <a16:colId xmlns:a16="http://schemas.microsoft.com/office/drawing/2014/main" xmlns="" val="3069744055"/>
                    </a:ext>
                  </a:extLst>
                </a:gridCol>
                <a:gridCol w="653756">
                  <a:extLst>
                    <a:ext uri="{9D8B030D-6E8A-4147-A177-3AD203B41FA5}">
                      <a16:colId xmlns:a16="http://schemas.microsoft.com/office/drawing/2014/main" xmlns="" val="3935272144"/>
                    </a:ext>
                  </a:extLst>
                </a:gridCol>
                <a:gridCol w="2485949">
                  <a:extLst>
                    <a:ext uri="{9D8B030D-6E8A-4147-A177-3AD203B41FA5}">
                      <a16:colId xmlns:a16="http://schemas.microsoft.com/office/drawing/2014/main" xmlns="" val="529662662"/>
                    </a:ext>
                  </a:extLst>
                </a:gridCol>
                <a:gridCol w="2053465">
                  <a:extLst>
                    <a:ext uri="{9D8B030D-6E8A-4147-A177-3AD203B41FA5}">
                      <a16:colId xmlns:a16="http://schemas.microsoft.com/office/drawing/2014/main" xmlns="" val="2126023839"/>
                    </a:ext>
                  </a:extLst>
                </a:gridCol>
                <a:gridCol w="2269707">
                  <a:extLst>
                    <a:ext uri="{9D8B030D-6E8A-4147-A177-3AD203B41FA5}">
                      <a16:colId xmlns:a16="http://schemas.microsoft.com/office/drawing/2014/main" xmlns="" val="1791396799"/>
                    </a:ext>
                  </a:extLst>
                </a:gridCol>
              </a:tblGrid>
              <a:tr h="379169">
                <a:tc gridSpan="2">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属性类型</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hMerge="1">
                  <a:txBody>
                    <a:bodyPr/>
                    <a:lstStyle/>
                    <a:p>
                      <a:endParaRPr lang="zh-CN" altLang="en-US"/>
                    </a:p>
                  </a:txBody>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描</a:t>
                      </a:r>
                      <a:r>
                        <a:rPr kumimoji="1" lang="zh-CN" altLang="en-US"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    </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述</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例</a:t>
                      </a:r>
                      <a:r>
                        <a:rPr kumimoji="1" lang="zh-CN" altLang="en-US"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    </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子</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操</a:t>
                      </a:r>
                      <a:r>
                        <a:rPr kumimoji="1" lang="zh-CN" altLang="en-US"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    </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作</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3251665482"/>
                  </a:ext>
                </a:extLst>
              </a:tr>
              <a:tr h="998866">
                <a:tc rowSpan="2">
                  <a:txBody>
                    <a:bodyPr/>
                    <a:lstStyle>
                      <a:lvl1pPr indent="266700">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266700" algn="ctr" defTabSz="914400" rtl="0" eaLnBrk="1" fontAlgn="base" latinLnBrk="0" hangingPunct="1">
                        <a:lnSpc>
                          <a:spcPct val="100000"/>
                        </a:lnSpc>
                        <a:spcBef>
                          <a:spcPct val="0"/>
                        </a:spcBef>
                        <a:spcAft>
                          <a:spcPct val="0"/>
                        </a:spcAft>
                        <a:buClrTx/>
                        <a:buSzTx/>
                        <a:buFontTx/>
                        <a:buNone/>
                        <a:tabLst/>
                      </a:pPr>
                      <a:endParaRPr kumimoji="1" lang="zh-CN"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indent="266700">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266700" algn="l" defTabSz="914400" rtl="0" eaLnBrk="1" fontAlgn="base" latinLnBrk="0" hangingPunct="1">
                        <a:lnSpc>
                          <a:spcPct val="100000"/>
                        </a:lnSpc>
                        <a:spcBef>
                          <a:spcPct val="0"/>
                        </a:spcBef>
                        <a:spcAft>
                          <a:spcPct val="0"/>
                        </a:spcAft>
                        <a:buClrTx/>
                        <a:buSzTx/>
                        <a:buFontTx/>
                        <a:buNone/>
                        <a:tabLst/>
                      </a:pPr>
                      <a:endParaRPr kumimoji="1" lang="zh-CN"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indent="101600">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101600" algn="l"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标称属性的值仅仅只是不同的名字，即标称值只提供足够的信息以区分对象</a:t>
                      </a:r>
                      <a:endParaRPr kumimoji="1" lang="zh-CN" altLang="en-US"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p>
                      <a:pPr marL="0" marR="0" lvl="0" indent="101600" algn="l" defTabSz="914400" rtl="0" eaLnBrk="0" fontAlgn="base" latinLnBrk="0" hangingPunct="0">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r>
                        <a:rPr kumimoji="1"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邮政编码、雇员</a:t>
                      </a:r>
                      <a:r>
                        <a:rPr kumimoji="1"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ID</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号、眼球颜色、性别</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众数、熵、列联相关、</a:t>
                      </a:r>
                      <a:r>
                        <a:rPr kumimoji="1" lang="zh-CN" altLang="en-US" sz="14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a:t>
                      </a:r>
                      <a:r>
                        <a:rPr kumimoji="1" lang="en-US" altLang="zh-CN" sz="1400" b="1" i="0" u="none" strike="noStrike" cap="none" normalizeH="0" baseline="30000" smtClean="0">
                          <a:ln>
                            <a:noFill/>
                          </a:ln>
                          <a:solidFill>
                            <a:schemeClr val="tx1"/>
                          </a:solidFill>
                          <a:effectLst/>
                          <a:latin typeface="Tahoma" panose="020B0604030504040204" pitchFamily="34" charset="0"/>
                          <a:ea typeface="宋体" panose="02010600030101010101" pitchFamily="2" charset="-122"/>
                        </a:rPr>
                        <a:t>2</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检验</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2703578255"/>
                  </a:ext>
                </a:extLst>
              </a:tr>
              <a:tr h="769695">
                <a:tc vMerge="1">
                  <a:txBody>
                    <a:bodyPr/>
                    <a:lstStyle/>
                    <a:p>
                      <a:endParaRPr lang="zh-CN" altLang="en-US"/>
                    </a:p>
                  </a:txBody>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zh-CN"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indent="101600">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101600" algn="l"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序数属性的值提供足够的信息确定对象的序</a:t>
                      </a:r>
                      <a:endParaRPr kumimoji="1" lang="zh-CN" altLang="en-US" sz="14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p>
                      <a:pPr marL="0" marR="0" lvl="0" indent="101600" algn="l" defTabSz="914400" rtl="0" eaLnBrk="0" fontAlgn="base" latinLnBrk="0" hangingPunct="0">
                        <a:lnSpc>
                          <a:spcPct val="100000"/>
                        </a:lnSpc>
                        <a:spcBef>
                          <a:spcPct val="0"/>
                        </a:spcBef>
                        <a:spcAft>
                          <a:spcPct val="0"/>
                        </a:spcAft>
                        <a:buClrTx/>
                        <a:buSzTx/>
                        <a:buFontTx/>
                        <a:buNone/>
                        <a:tabLst/>
                      </a:pPr>
                      <a:r>
                        <a:rPr kumimoji="1" lang="zh-CN" altLang="en-US"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1" lang="en-US" altLang="zh-CN" sz="14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&lt;</a:t>
                      </a:r>
                      <a:r>
                        <a:rPr kumimoji="1" lang="zh-CN" altLang="en-US"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1" lang="en-US" altLang="zh-CN" sz="14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&gt;</a:t>
                      </a:r>
                      <a:r>
                        <a:rPr kumimoji="1" lang="zh-CN" altLang="en-US"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矿石硬度、</a:t>
                      </a:r>
                      <a:r>
                        <a:rPr kumimoji="1"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好，较好，最好</a:t>
                      </a:r>
                      <a:r>
                        <a:rPr kumimoji="1"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、成绩、街道号码</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中值、百分位、秩相关、游程检验、符号检验</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403161279"/>
                  </a:ext>
                </a:extLst>
              </a:tr>
              <a:tr h="997196">
                <a:tc rowSpan="2">
                  <a:txBody>
                    <a:bodyPr/>
                    <a:lstStyle>
                      <a:lvl1pPr indent="266700">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266700" algn="ctr" defTabSz="914400" rtl="0" eaLnBrk="1" fontAlgn="base" latinLnBrk="0" hangingPunct="1">
                        <a:lnSpc>
                          <a:spcPct val="100000"/>
                        </a:lnSpc>
                        <a:spcBef>
                          <a:spcPct val="0"/>
                        </a:spcBef>
                        <a:spcAft>
                          <a:spcPct val="0"/>
                        </a:spcAft>
                        <a:buClrTx/>
                        <a:buSzTx/>
                        <a:buFontTx/>
                        <a:buNone/>
                        <a:tabLst/>
                      </a:pPr>
                      <a:endParaRPr kumimoji="1" lang="zh-CN"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zh-CN"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indent="101600">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101600" algn="l"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对于区间属性，值之间的差是有意义的，即存在测量单位</a:t>
                      </a:r>
                      <a:endParaRPr kumimoji="1" lang="zh-CN" altLang="en-US"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p>
                      <a:pPr marL="0" marR="0" lvl="0" indent="101600" algn="l" defTabSz="914400" rtl="0" eaLnBrk="0" fontAlgn="base" latinLnBrk="0" hangingPunct="0">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日历日期、摄氏或华氏温度</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均值、标准差、皮尔逊相关、</a:t>
                      </a:r>
                      <a:r>
                        <a:rPr kumimoji="1" lang="en-US" altLang="zh-CN" sz="14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t</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和</a:t>
                      </a:r>
                      <a:r>
                        <a:rPr kumimoji="1" lang="en-US" altLang="zh-CN" sz="14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F</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检验</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825097526"/>
                  </a:ext>
                </a:extLst>
              </a:tr>
              <a:tr h="788403">
                <a:tc vMerge="1">
                  <a:txBody>
                    <a:bodyPr/>
                    <a:lstStyle/>
                    <a:p>
                      <a:endParaRPr lang="zh-CN" altLang="en-US"/>
                    </a:p>
                  </a:txBody>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zh-CN"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indent="101600">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101600" algn="l"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对于比率变量，差和比率都是有意义的</a:t>
                      </a:r>
                      <a:endParaRPr kumimoji="1" lang="zh-CN" altLang="en-US"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p>
                      <a:pPr marL="0" marR="0" lvl="0" indent="101600" algn="l" defTabSz="914400" rtl="0" eaLnBrk="0" fontAlgn="base" latinLnBrk="0" hangingPunct="0">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r>
                        <a:rPr kumimoji="1" lang="zh-CN" altLang="en-US"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r>
                        <a:rPr kumimoji="1"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绝对温度、货币量、计数、年龄、质量、长度、电流</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几何平均、调和平均、百分比变差</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3473094164"/>
                  </a:ext>
                </a:extLst>
              </a:tr>
            </a:tbl>
          </a:graphicData>
        </a:graphic>
      </p:graphicFrame>
      <p:sp>
        <p:nvSpPr>
          <p:cNvPr id="5" name="Text Box 163"/>
          <p:cNvSpPr txBox="1">
            <a:spLocks noChangeArrowheads="1"/>
          </p:cNvSpPr>
          <p:nvPr/>
        </p:nvSpPr>
        <p:spPr bwMode="auto">
          <a:xfrm>
            <a:off x="1931166" y="2715945"/>
            <a:ext cx="911906" cy="630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zh-CN" altLang="en-US" sz="1400" b="1" dirty="0"/>
              <a:t>分类的</a:t>
            </a:r>
          </a:p>
          <a:p>
            <a:pPr>
              <a:spcBef>
                <a:spcPct val="50000"/>
              </a:spcBef>
            </a:pPr>
            <a:r>
              <a:rPr lang="en-US" altLang="zh-CN" sz="1400" b="1" dirty="0"/>
              <a:t>(</a:t>
            </a:r>
            <a:r>
              <a:rPr lang="zh-CN" altLang="en-US" sz="1400" b="1" dirty="0"/>
              <a:t>定性的</a:t>
            </a:r>
            <a:r>
              <a:rPr lang="en-US" altLang="zh-CN" sz="1400" b="1" dirty="0"/>
              <a:t>)</a:t>
            </a:r>
          </a:p>
        </p:txBody>
      </p:sp>
      <p:sp>
        <p:nvSpPr>
          <p:cNvPr id="6" name="Text Box 164"/>
          <p:cNvSpPr txBox="1">
            <a:spLocks noChangeArrowheads="1"/>
          </p:cNvSpPr>
          <p:nvPr/>
        </p:nvSpPr>
        <p:spPr bwMode="auto">
          <a:xfrm>
            <a:off x="1931166" y="4371707"/>
            <a:ext cx="911906" cy="630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zh-CN" altLang="en-US" sz="1400" b="1" dirty="0"/>
              <a:t>数值的</a:t>
            </a:r>
          </a:p>
          <a:p>
            <a:pPr>
              <a:spcBef>
                <a:spcPct val="50000"/>
              </a:spcBef>
            </a:pPr>
            <a:r>
              <a:rPr lang="en-US" altLang="zh-CN" sz="1400" b="1" dirty="0"/>
              <a:t>(</a:t>
            </a:r>
            <a:r>
              <a:rPr lang="zh-CN" altLang="en-US" sz="1400" b="1" dirty="0"/>
              <a:t>定量的</a:t>
            </a:r>
            <a:r>
              <a:rPr lang="en-US" altLang="zh-CN" sz="1400" b="1" dirty="0"/>
              <a:t>)</a:t>
            </a:r>
          </a:p>
        </p:txBody>
      </p:sp>
      <p:sp>
        <p:nvSpPr>
          <p:cNvPr id="7" name="Text Box 165"/>
          <p:cNvSpPr txBox="1">
            <a:spLocks noChangeArrowheads="1"/>
          </p:cNvSpPr>
          <p:nvPr/>
        </p:nvSpPr>
        <p:spPr bwMode="auto">
          <a:xfrm>
            <a:off x="2976617" y="2441817"/>
            <a:ext cx="38052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zh-CN" altLang="en-US" sz="1400" b="1" dirty="0"/>
              <a:t>标称</a:t>
            </a:r>
          </a:p>
        </p:txBody>
      </p:sp>
      <p:sp>
        <p:nvSpPr>
          <p:cNvPr id="8" name="Text Box 166"/>
          <p:cNvSpPr txBox="1">
            <a:spLocks noChangeArrowheads="1"/>
          </p:cNvSpPr>
          <p:nvPr/>
        </p:nvSpPr>
        <p:spPr bwMode="auto">
          <a:xfrm>
            <a:off x="2977493" y="3290433"/>
            <a:ext cx="38052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zh-CN" altLang="en-US" sz="1400" b="1" dirty="0"/>
              <a:t>序数</a:t>
            </a:r>
          </a:p>
        </p:txBody>
      </p:sp>
      <p:sp>
        <p:nvSpPr>
          <p:cNvPr id="9" name="Text Box 168"/>
          <p:cNvSpPr txBox="1">
            <a:spLocks noChangeArrowheads="1"/>
          </p:cNvSpPr>
          <p:nvPr/>
        </p:nvSpPr>
        <p:spPr bwMode="auto">
          <a:xfrm>
            <a:off x="2990588" y="4110097"/>
            <a:ext cx="38052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zh-CN" altLang="en-US" sz="1400" b="1" dirty="0"/>
              <a:t>区间</a:t>
            </a:r>
          </a:p>
        </p:txBody>
      </p:sp>
      <p:sp>
        <p:nvSpPr>
          <p:cNvPr id="10" name="Text Box 169"/>
          <p:cNvSpPr txBox="1">
            <a:spLocks noChangeArrowheads="1"/>
          </p:cNvSpPr>
          <p:nvPr/>
        </p:nvSpPr>
        <p:spPr bwMode="auto">
          <a:xfrm>
            <a:off x="2976617" y="5002649"/>
            <a:ext cx="38052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zh-CN" altLang="en-US" sz="1400" b="1" dirty="0"/>
              <a:t>比率</a:t>
            </a:r>
          </a:p>
        </p:txBody>
      </p:sp>
    </p:spTree>
    <p:extLst>
      <p:ext uri="{BB962C8B-B14F-4D97-AF65-F5344CB8AC3E}">
        <p14:creationId xmlns:p14="http://schemas.microsoft.com/office/powerpoint/2010/main" val="356531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参考资料</a:t>
            </a:r>
            <a:endParaRPr lang="zh-CN" altLang="en-US" dirty="0"/>
          </a:p>
        </p:txBody>
      </p:sp>
      <p:sp>
        <p:nvSpPr>
          <p:cNvPr id="3" name="内容占位符 2"/>
          <p:cNvSpPr>
            <a:spLocks noGrp="1"/>
          </p:cNvSpPr>
          <p:nvPr>
            <p:ph idx="1"/>
          </p:nvPr>
        </p:nvSpPr>
        <p:spPr/>
        <p:txBody>
          <a:bodyPr/>
          <a:lstStyle/>
          <a:p>
            <a:r>
              <a:rPr lang="en-US" altLang="zh-CN" dirty="0" smtClean="0"/>
              <a:t>Pang-Ning Tan, Michael Steinbach, </a:t>
            </a:r>
            <a:r>
              <a:rPr lang="en-US" altLang="zh-CN" dirty="0" err="1" smtClean="0"/>
              <a:t>Vipin</a:t>
            </a:r>
            <a:r>
              <a:rPr lang="en-US" altLang="zh-CN" dirty="0"/>
              <a:t> </a:t>
            </a:r>
            <a:r>
              <a:rPr lang="en-US" altLang="zh-CN" dirty="0" smtClean="0"/>
              <a:t>Kumar. Introduction To Data Ming</a:t>
            </a:r>
          </a:p>
          <a:p>
            <a:pPr marL="0" indent="0">
              <a:buNone/>
            </a:pPr>
            <a:r>
              <a:rPr lang="en-US" altLang="zh-CN" dirty="0">
                <a:hlinkClick r:id="rId2"/>
              </a:rPr>
              <a:t>http://www-users.cs.umn.edu/~</a:t>
            </a:r>
            <a:r>
              <a:rPr lang="en-US" altLang="zh-CN" dirty="0" smtClean="0">
                <a:hlinkClick r:id="rId2"/>
              </a:rPr>
              <a:t>kumar/dmbook/index.php</a:t>
            </a:r>
            <a:endParaRPr lang="en-US" altLang="zh-CN" dirty="0" smtClean="0"/>
          </a:p>
          <a:p>
            <a:pPr marL="91440" lvl="1" indent="-91440">
              <a:spcBef>
                <a:spcPts val="1200"/>
              </a:spcBef>
              <a:spcAft>
                <a:spcPts val="200"/>
              </a:spcAft>
              <a:buClr>
                <a:srgbClr val="7030A0"/>
              </a:buClr>
              <a:buSzPct val="100000"/>
              <a:buFont typeface="Wingdings" panose="05000000000000000000" pitchFamily="2" charset="2"/>
              <a:buChar char="l"/>
            </a:pPr>
            <a:r>
              <a:rPr lang="zh-CN" altLang="en-US" sz="2000" dirty="0" smtClean="0">
                <a:ea typeface="SimSun" panose="02010600030101010101" pitchFamily="2" charset="-122"/>
              </a:rPr>
              <a:t>在线</a:t>
            </a:r>
            <a:r>
              <a:rPr lang="zh-CN" altLang="en-US" sz="2000" dirty="0">
                <a:ea typeface="SimSun" panose="02010600030101010101" pitchFamily="2" charset="-122"/>
              </a:rPr>
              <a:t>电子书</a:t>
            </a:r>
            <a:r>
              <a:rPr lang="en-US" altLang="zh-CN" sz="2000" dirty="0">
                <a:ea typeface="SimSun" panose="02010600030101010101" pitchFamily="2" charset="-122"/>
              </a:rPr>
              <a:t>,NIST Engineering Statistics Handbook</a:t>
            </a:r>
          </a:p>
          <a:p>
            <a:pPr marL="0" lvl="3" indent="0">
              <a:spcBef>
                <a:spcPts val="1200"/>
              </a:spcBef>
              <a:spcAft>
                <a:spcPts val="200"/>
              </a:spcAft>
              <a:buClr>
                <a:srgbClr val="7030A0"/>
              </a:buClr>
              <a:buSzPct val="100000"/>
              <a:buNone/>
            </a:pPr>
            <a:r>
              <a:rPr lang="en-US" altLang="zh-CN" sz="2000" dirty="0">
                <a:solidFill>
                  <a:srgbClr val="002060"/>
                </a:solidFill>
                <a:ea typeface="SimSun" panose="02010600030101010101" pitchFamily="2" charset="-122"/>
                <a:hlinkClick r:id="rId3"/>
              </a:rPr>
              <a:t>http://www.itl.nist.gov/div898/handbook/index.htm</a:t>
            </a:r>
            <a:endParaRPr lang="en-US" altLang="zh-CN" sz="2000" dirty="0">
              <a:solidFill>
                <a:srgbClr val="002060"/>
              </a:solidFill>
              <a:ea typeface="SimSun" panose="02010600030101010101" pitchFamily="2" charset="-122"/>
            </a:endParaRPr>
          </a:p>
          <a:p>
            <a:r>
              <a:rPr lang="en-US" altLang="zh-CN" dirty="0">
                <a:hlinkClick r:id="rId4"/>
              </a:rPr>
              <a:t>https://en.wikibooks.org/</a:t>
            </a:r>
            <a:r>
              <a:rPr lang="en-US" altLang="zh-CN" dirty="0"/>
              <a:t>   </a:t>
            </a:r>
            <a:r>
              <a:rPr lang="en-US" altLang="zh-CN" b="1" dirty="0"/>
              <a:t>Statistics</a:t>
            </a:r>
            <a:r>
              <a:rPr lang="zh-CN" altLang="en-US" b="1" dirty="0"/>
              <a:t>条目 </a:t>
            </a:r>
            <a:endParaRPr lang="en-US" altLang="zh-CN" dirty="0"/>
          </a:p>
          <a:p>
            <a:r>
              <a:rPr lang="zh-CN" altLang="en-US" dirty="0" smtClean="0"/>
              <a:t>刘思峰</a:t>
            </a:r>
            <a:r>
              <a:rPr lang="en-US" altLang="zh-CN" dirty="0" smtClean="0"/>
              <a:t>,</a:t>
            </a:r>
            <a:r>
              <a:rPr lang="zh-CN" altLang="en-US" dirty="0" smtClean="0"/>
              <a:t>菅丽荣</a:t>
            </a:r>
            <a:r>
              <a:rPr lang="en-US" altLang="zh-CN" dirty="0" smtClean="0"/>
              <a:t>,</a:t>
            </a:r>
            <a:r>
              <a:rPr lang="zh-CN" altLang="en-US" dirty="0" smtClean="0"/>
              <a:t>米传民</a:t>
            </a:r>
            <a:r>
              <a:rPr lang="en-US" altLang="zh-CN" dirty="0" smtClean="0"/>
              <a:t>.</a:t>
            </a:r>
            <a:r>
              <a:rPr lang="zh-CN" altLang="en-US" dirty="0" smtClean="0"/>
              <a:t>管理预测与决策方法</a:t>
            </a:r>
            <a:r>
              <a:rPr lang="en-US" altLang="zh-CN" dirty="0" smtClean="0"/>
              <a:t>[M].</a:t>
            </a:r>
            <a:r>
              <a:rPr lang="zh-CN" altLang="en-US" dirty="0" smtClean="0"/>
              <a:t>科学出版社</a:t>
            </a:r>
            <a:endParaRPr lang="en-US" altLang="zh-CN" dirty="0"/>
          </a:p>
          <a:p>
            <a:r>
              <a:rPr lang="zh-CN" altLang="en-US" dirty="0" smtClean="0"/>
              <a:t>刘思峰</a:t>
            </a:r>
            <a:r>
              <a:rPr lang="en-US" altLang="zh-CN" dirty="0" smtClean="0"/>
              <a:t>,</a:t>
            </a:r>
            <a:r>
              <a:rPr lang="zh-CN" altLang="en-US" dirty="0" smtClean="0"/>
              <a:t>吴和成</a:t>
            </a:r>
            <a:r>
              <a:rPr lang="en-US" altLang="zh-CN" dirty="0" smtClean="0"/>
              <a:t>,</a:t>
            </a:r>
            <a:r>
              <a:rPr lang="zh-CN" altLang="en-US" dirty="0" smtClean="0"/>
              <a:t>菅李荣</a:t>
            </a:r>
            <a:r>
              <a:rPr lang="en-US" altLang="zh-CN" dirty="0" smtClean="0"/>
              <a:t>.</a:t>
            </a:r>
            <a:r>
              <a:rPr lang="zh-CN" altLang="en-US" dirty="0" smtClean="0"/>
              <a:t>应用统计学</a:t>
            </a:r>
            <a:r>
              <a:rPr lang="en-US" altLang="zh-CN" dirty="0" smtClean="0"/>
              <a:t>[M].</a:t>
            </a:r>
            <a:r>
              <a:rPr lang="zh-CN" altLang="en-US" dirty="0" smtClean="0"/>
              <a:t>高等教育出版社</a:t>
            </a:r>
            <a:endParaRPr lang="en-US" altLang="zh-CN" dirty="0" smtClean="0"/>
          </a:p>
          <a:p>
            <a:r>
              <a:rPr lang="zh-CN" altLang="en-US" dirty="0" smtClean="0"/>
              <a:t>范金城</a:t>
            </a:r>
            <a:r>
              <a:rPr lang="en-US" altLang="zh-CN" dirty="0" smtClean="0"/>
              <a:t>,</a:t>
            </a:r>
            <a:r>
              <a:rPr lang="zh-CN" altLang="en-US" dirty="0" smtClean="0"/>
              <a:t>梅长林</a:t>
            </a:r>
            <a:r>
              <a:rPr lang="en-US" altLang="zh-CN" dirty="0" smtClean="0"/>
              <a:t>.</a:t>
            </a:r>
            <a:r>
              <a:rPr lang="zh-CN" altLang="en-US" dirty="0" smtClean="0"/>
              <a:t>数据分析</a:t>
            </a:r>
            <a:r>
              <a:rPr lang="en-US" altLang="zh-CN" dirty="0" smtClean="0"/>
              <a:t>[M].</a:t>
            </a:r>
            <a:r>
              <a:rPr lang="zh-CN" altLang="en-US" dirty="0" smtClean="0"/>
              <a:t>科学出版社</a:t>
            </a:r>
            <a:r>
              <a:rPr lang="en-US" altLang="zh-CN" dirty="0" smtClean="0"/>
              <a:t>, 2002</a:t>
            </a:r>
            <a:r>
              <a:rPr lang="zh-CN" altLang="en-US" dirty="0" smtClean="0"/>
              <a:t>年版</a:t>
            </a:r>
            <a:r>
              <a:rPr lang="en-US" altLang="zh-CN" dirty="0" smtClean="0"/>
              <a:t>/2006</a:t>
            </a:r>
            <a:r>
              <a:rPr lang="zh-CN" altLang="en-US" dirty="0" smtClean="0"/>
              <a:t>年版</a:t>
            </a:r>
            <a:endParaRPr lang="en-US" altLang="zh-CN" dirty="0" smtClean="0"/>
          </a:p>
          <a:p>
            <a:r>
              <a:rPr lang="zh-CN" altLang="en-US" dirty="0" smtClean="0"/>
              <a:t>施锡辁，范正绮</a:t>
            </a:r>
            <a:r>
              <a:rPr lang="en-US" altLang="zh-CN" dirty="0" smtClean="0"/>
              <a:t>.</a:t>
            </a:r>
            <a:r>
              <a:rPr lang="zh-CN" altLang="en-US" dirty="0" smtClean="0"/>
              <a:t>数据分析与统计建模</a:t>
            </a:r>
            <a:r>
              <a:rPr lang="en-US" altLang="zh-CN" dirty="0" smtClean="0"/>
              <a:t>[M]. </a:t>
            </a:r>
            <a:r>
              <a:rPr lang="zh-CN" altLang="en-US" dirty="0" smtClean="0"/>
              <a:t>上海人民出版社</a:t>
            </a:r>
            <a:endParaRPr lang="en-US" altLang="zh-CN" dirty="0" smtClean="0"/>
          </a:p>
          <a:p>
            <a:pPr marL="0" indent="0">
              <a:buNone/>
            </a:pPr>
            <a:endParaRPr lang="zh-CN" altLang="en-US" dirty="0"/>
          </a:p>
        </p:txBody>
      </p:sp>
    </p:spTree>
    <p:extLst>
      <p:ext uri="{BB962C8B-B14F-4D97-AF65-F5344CB8AC3E}">
        <p14:creationId xmlns:p14="http://schemas.microsoft.com/office/powerpoint/2010/main" val="257465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数据集类型</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smtClean="0"/>
              <a:t>记录</a:t>
            </a:r>
            <a:endParaRPr lang="en-US" altLang="zh-CN" dirty="0" smtClean="0"/>
          </a:p>
          <a:p>
            <a:pPr lvl="1"/>
            <a:r>
              <a:rPr lang="zh-CN" altLang="en-US" dirty="0" smtClean="0"/>
              <a:t>数据矩阵</a:t>
            </a:r>
            <a:endParaRPr lang="en-US" altLang="zh-CN" dirty="0" smtClean="0"/>
          </a:p>
          <a:p>
            <a:pPr lvl="1"/>
            <a:r>
              <a:rPr lang="zh-CN" altLang="en-US" dirty="0" smtClean="0"/>
              <a:t>档案数据</a:t>
            </a:r>
            <a:endParaRPr lang="en-US" altLang="zh-CN" dirty="0" smtClean="0"/>
          </a:p>
          <a:p>
            <a:pPr lvl="1"/>
            <a:r>
              <a:rPr lang="zh-CN" altLang="en-US" dirty="0" smtClean="0"/>
              <a:t>交易数据</a:t>
            </a:r>
            <a:endParaRPr lang="en-US" altLang="zh-CN" dirty="0" smtClean="0"/>
          </a:p>
          <a:p>
            <a:r>
              <a:rPr lang="zh-CN" altLang="en-US" dirty="0" smtClean="0"/>
              <a:t>图形</a:t>
            </a:r>
            <a:endParaRPr lang="en-US" altLang="zh-CN" dirty="0" smtClean="0"/>
          </a:p>
          <a:p>
            <a:pPr lvl="1"/>
            <a:r>
              <a:rPr lang="zh-CN" altLang="en-US" dirty="0" smtClean="0"/>
              <a:t>网络数据</a:t>
            </a:r>
            <a:endParaRPr lang="en-US" altLang="zh-CN" dirty="0" smtClean="0"/>
          </a:p>
          <a:p>
            <a:pPr lvl="1"/>
            <a:r>
              <a:rPr lang="zh-CN" altLang="en-US" dirty="0" smtClean="0"/>
              <a:t>结构数据</a:t>
            </a:r>
            <a:endParaRPr lang="en-US" altLang="zh-CN" dirty="0" smtClean="0"/>
          </a:p>
          <a:p>
            <a:pPr lvl="1"/>
            <a:r>
              <a:rPr lang="zh-CN" altLang="en-US" dirty="0" smtClean="0"/>
              <a:t>图形数据</a:t>
            </a:r>
            <a:endParaRPr lang="en-US" altLang="zh-CN" dirty="0" smtClean="0"/>
          </a:p>
          <a:p>
            <a:r>
              <a:rPr lang="zh-CN" altLang="en-US" dirty="0" smtClean="0"/>
              <a:t>有序数据</a:t>
            </a:r>
            <a:endParaRPr lang="en-US" altLang="zh-CN" dirty="0" smtClean="0"/>
          </a:p>
          <a:p>
            <a:pPr lvl="1"/>
            <a:r>
              <a:rPr lang="zh-CN" altLang="en-US" dirty="0"/>
              <a:t>序列数据</a:t>
            </a:r>
            <a:endParaRPr lang="en-US" altLang="zh-CN" dirty="0"/>
          </a:p>
          <a:p>
            <a:pPr lvl="1"/>
            <a:r>
              <a:rPr lang="zh-CN" altLang="en-US" dirty="0" smtClean="0"/>
              <a:t>空间数据</a:t>
            </a:r>
            <a:endParaRPr lang="en-US" altLang="zh-CN" dirty="0" smtClean="0"/>
          </a:p>
          <a:p>
            <a:pPr lvl="1"/>
            <a:r>
              <a:rPr lang="zh-CN" altLang="en-US" dirty="0" smtClean="0"/>
              <a:t>时间数据</a:t>
            </a:r>
            <a:endParaRPr lang="en-US" altLang="zh-CN" dirty="0" smtClean="0"/>
          </a:p>
          <a:p>
            <a:pPr lvl="1"/>
            <a:r>
              <a:rPr lang="zh-CN" altLang="en-US" dirty="0" smtClean="0"/>
              <a:t>一般序列数据</a:t>
            </a:r>
            <a:endParaRPr lang="zh-CN" altLang="en-US" dirty="0"/>
          </a:p>
        </p:txBody>
      </p:sp>
      <p:graphicFrame>
        <p:nvGraphicFramePr>
          <p:cNvPr id="4" name="Object 5"/>
          <p:cNvGraphicFramePr>
            <a:graphicFrameLocks noChangeAspect="1"/>
          </p:cNvGraphicFramePr>
          <p:nvPr>
            <p:extLst>
              <p:ext uri="{D42A27DB-BD31-4B8C-83A1-F6EECF244321}">
                <p14:modId xmlns:p14="http://schemas.microsoft.com/office/powerpoint/2010/main" val="3630213532"/>
              </p:ext>
            </p:extLst>
          </p:nvPr>
        </p:nvGraphicFramePr>
        <p:xfrm>
          <a:off x="7870825" y="1845734"/>
          <a:ext cx="3419475" cy="3656013"/>
        </p:xfrm>
        <a:graphic>
          <a:graphicData uri="http://schemas.openxmlformats.org/presentationml/2006/ole">
            <mc:AlternateContent xmlns:mc="http://schemas.openxmlformats.org/markup-compatibility/2006">
              <mc:Choice xmlns:v="urn:schemas-microsoft-com:vml" Requires="v">
                <p:oleObj spid="_x0000_s10242" name="Document" r:id="rId3" imgW="5405040" imgH="5778360" progId="Word.Document.8">
                  <p:embed/>
                </p:oleObj>
              </mc:Choice>
              <mc:Fallback>
                <p:oleObj name="Document" r:id="rId3" imgW="5405040" imgH="577836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0825" y="1845734"/>
                        <a:ext cx="3419475" cy="3656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408800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1.3</a:t>
            </a:r>
            <a:r>
              <a:rPr lang="zh-CN" altLang="en-US" dirty="0" smtClean="0"/>
              <a:t>据集的类型</a:t>
            </a:r>
            <a:endParaRPr lang="zh-CN" altLang="en-US" dirty="0"/>
          </a:p>
        </p:txBody>
      </p:sp>
      <p:sp>
        <p:nvSpPr>
          <p:cNvPr id="3" name="内容占位符 2"/>
          <p:cNvSpPr>
            <a:spLocks noGrp="1"/>
          </p:cNvSpPr>
          <p:nvPr>
            <p:ph idx="1"/>
          </p:nvPr>
        </p:nvSpPr>
        <p:spPr>
          <a:xfrm>
            <a:off x="1097280" y="1845734"/>
            <a:ext cx="6280982" cy="3115149"/>
          </a:xfrm>
        </p:spPr>
        <p:txBody>
          <a:bodyPr>
            <a:normAutofit/>
          </a:bodyPr>
          <a:lstStyle/>
          <a:p>
            <a:r>
              <a:rPr lang="zh-CN" altLang="en-US" sz="2400" dirty="0" smtClean="0"/>
              <a:t>数据集类型很多，以下介绍主要的几种</a:t>
            </a:r>
            <a:endParaRPr lang="en-US" altLang="zh-CN" sz="2400" dirty="0" smtClean="0"/>
          </a:p>
          <a:p>
            <a:pPr marL="457200" indent="-457200">
              <a:buFont typeface="+mj-lt"/>
              <a:buAutoNum type="arabicPeriod"/>
            </a:pPr>
            <a:r>
              <a:rPr lang="zh-CN" altLang="en-US" sz="2400" dirty="0" smtClean="0"/>
              <a:t>记录数据</a:t>
            </a:r>
            <a:endParaRPr lang="en-US" altLang="zh-CN" sz="2400" dirty="0" smtClean="0"/>
          </a:p>
          <a:p>
            <a:pPr lvl="1"/>
            <a:r>
              <a:rPr lang="zh-CN" altLang="en-US" sz="2000" dirty="0" smtClean="0"/>
              <a:t>数据集中的对象具有相同的属性设置</a:t>
            </a:r>
            <a:endParaRPr lang="en-US" altLang="zh-CN" sz="2000" dirty="0" smtClean="0"/>
          </a:p>
          <a:p>
            <a:pPr lvl="1"/>
            <a:r>
              <a:rPr lang="zh-CN" altLang="en-US" sz="2000" dirty="0" smtClean="0"/>
              <a:t>当所有对象的属性设置都相同时，可以将每一个对象看作</a:t>
            </a:r>
            <a:r>
              <a:rPr lang="en-US" altLang="zh-CN" sz="2000" dirty="0" smtClean="0"/>
              <a:t>M</a:t>
            </a:r>
            <a:r>
              <a:rPr lang="zh-CN" altLang="en-US" sz="2000" dirty="0" smtClean="0"/>
              <a:t>维空间中的一个点，</a:t>
            </a:r>
            <a:r>
              <a:rPr lang="en-US" altLang="zh-CN" sz="2000" dirty="0" smtClean="0"/>
              <a:t>M</a:t>
            </a:r>
            <a:r>
              <a:rPr lang="zh-CN" altLang="en-US" sz="2000" dirty="0" smtClean="0"/>
              <a:t>表示属性个数。</a:t>
            </a:r>
            <a:endParaRPr lang="en-US" altLang="zh-CN" sz="2000" dirty="0" smtClean="0"/>
          </a:p>
          <a:p>
            <a:pPr lvl="1"/>
            <a:r>
              <a:rPr lang="zh-CN" altLang="en-US" sz="2000" dirty="0" smtClean="0"/>
              <a:t>这时，记录数据集可以表示成一个</a:t>
            </a:r>
            <a:r>
              <a:rPr lang="en-US" altLang="zh-CN" sz="2000" dirty="0" smtClean="0"/>
              <a:t>N</a:t>
            </a:r>
            <a:r>
              <a:rPr lang="zh-CN" altLang="en-US" sz="2000" dirty="0" smtClean="0"/>
              <a:t>行</a:t>
            </a:r>
            <a:r>
              <a:rPr lang="en-US" altLang="zh-CN" sz="2000" dirty="0" smtClean="0"/>
              <a:t>M</a:t>
            </a:r>
            <a:r>
              <a:rPr lang="zh-CN" altLang="en-US" sz="2000" dirty="0" smtClean="0"/>
              <a:t>列矩阵，行数</a:t>
            </a:r>
            <a:r>
              <a:rPr lang="en-US" altLang="zh-CN" sz="2000" dirty="0" smtClean="0"/>
              <a:t>N</a:t>
            </a:r>
            <a:r>
              <a:rPr lang="zh-CN" altLang="en-US" sz="2000" dirty="0" smtClean="0"/>
              <a:t>表示对象个数</a:t>
            </a:r>
            <a:endParaRPr lang="zh-CN" altLang="en-US" sz="2000" dirty="0"/>
          </a:p>
        </p:txBody>
      </p:sp>
      <p:graphicFrame>
        <p:nvGraphicFramePr>
          <p:cNvPr id="4" name="Object 5"/>
          <p:cNvGraphicFramePr>
            <a:graphicFrameLocks noChangeAspect="1"/>
          </p:cNvGraphicFramePr>
          <p:nvPr>
            <p:extLst>
              <p:ext uri="{D42A27DB-BD31-4B8C-83A1-F6EECF244321}">
                <p14:modId xmlns:p14="http://schemas.microsoft.com/office/powerpoint/2010/main" val="1167080964"/>
              </p:ext>
            </p:extLst>
          </p:nvPr>
        </p:nvGraphicFramePr>
        <p:xfrm>
          <a:off x="7870825" y="1845734"/>
          <a:ext cx="3419475" cy="3656013"/>
        </p:xfrm>
        <a:graphic>
          <a:graphicData uri="http://schemas.openxmlformats.org/presentationml/2006/ole">
            <mc:AlternateContent xmlns:mc="http://schemas.openxmlformats.org/markup-compatibility/2006">
              <mc:Choice xmlns:v="urn:schemas-microsoft-com:vml" Requires="v">
                <p:oleObj spid="_x0000_s2183" name="Document" r:id="rId3" imgW="5405040" imgH="5778360" progId="Word.Document.8">
                  <p:embed/>
                </p:oleObj>
              </mc:Choice>
              <mc:Fallback>
                <p:oleObj name="Document" r:id="rId3" imgW="5405040" imgH="577836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0825" y="1845734"/>
                        <a:ext cx="3419475" cy="3656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881970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t>记录数据集</a:t>
            </a:r>
            <a:endParaRPr lang="zh-CN" altLang="en-US" sz="3600" dirty="0"/>
          </a:p>
        </p:txBody>
      </p:sp>
      <p:sp>
        <p:nvSpPr>
          <p:cNvPr id="3" name="内容占位符 2"/>
          <p:cNvSpPr>
            <a:spLocks noGrp="1"/>
          </p:cNvSpPr>
          <p:nvPr>
            <p:ph idx="1"/>
          </p:nvPr>
        </p:nvSpPr>
        <p:spPr>
          <a:xfrm>
            <a:off x="1097280" y="1845734"/>
            <a:ext cx="5090869" cy="4023360"/>
          </a:xfrm>
        </p:spPr>
        <p:txBody>
          <a:bodyPr/>
          <a:lstStyle/>
          <a:p>
            <a:r>
              <a:rPr lang="zh-CN" altLang="en-US" dirty="0" smtClean="0"/>
              <a:t>每一个记录文档变成了一条向量记录 </a:t>
            </a:r>
            <a:r>
              <a:rPr lang="en-US" altLang="zh-CN" dirty="0" smtClean="0"/>
              <a:t>(a term vector)</a:t>
            </a:r>
          </a:p>
          <a:p>
            <a:pPr lvl="1"/>
            <a:r>
              <a:rPr lang="zh-CN" altLang="en-US" dirty="0" smtClean="0"/>
              <a:t>每一个“项”成为该向量里的一个属性</a:t>
            </a:r>
            <a:endParaRPr lang="en-US" altLang="zh-CN" dirty="0" smtClean="0"/>
          </a:p>
          <a:p>
            <a:r>
              <a:rPr lang="zh-CN" altLang="en-US" dirty="0" smtClean="0"/>
              <a:t>如果数据对象有相同且固定的数值属性，那么每一个对象可以被看成是一个多维空间上的点，而每一个维度则代表了一个属性，这类数据集可以表示为一个</a:t>
            </a:r>
            <a:r>
              <a:rPr lang="en-US" altLang="zh-CN" dirty="0" smtClean="0"/>
              <a:t>n</a:t>
            </a:r>
            <a:r>
              <a:rPr lang="zh-CN" altLang="en-US" dirty="0" smtClean="0"/>
              <a:t>行</a:t>
            </a:r>
            <a:r>
              <a:rPr lang="en-US" altLang="zh-CN" dirty="0" smtClean="0"/>
              <a:t>m</a:t>
            </a:r>
            <a:r>
              <a:rPr lang="zh-CN" altLang="en-US" dirty="0" smtClean="0"/>
              <a:t>列矩阵</a:t>
            </a:r>
            <a:endParaRPr lang="zh-CN" altLang="en-US" dirty="0"/>
          </a:p>
        </p:txBody>
      </p:sp>
      <p:graphicFrame>
        <p:nvGraphicFramePr>
          <p:cNvPr id="4" name="Object 5"/>
          <p:cNvGraphicFramePr>
            <a:graphicFrameLocks noChangeAspect="1"/>
          </p:cNvGraphicFramePr>
          <p:nvPr>
            <p:extLst>
              <p:ext uri="{D42A27DB-BD31-4B8C-83A1-F6EECF244321}">
                <p14:modId xmlns:p14="http://schemas.microsoft.com/office/powerpoint/2010/main" val="3843211865"/>
              </p:ext>
            </p:extLst>
          </p:nvPr>
        </p:nvGraphicFramePr>
        <p:xfrm>
          <a:off x="5066768" y="3228391"/>
          <a:ext cx="6705600" cy="3116262"/>
        </p:xfrm>
        <a:graphic>
          <a:graphicData uri="http://schemas.openxmlformats.org/presentationml/2006/ole">
            <mc:AlternateContent xmlns:mc="http://schemas.openxmlformats.org/markup-compatibility/2006">
              <mc:Choice xmlns:v="urn:schemas-microsoft-com:vml" Requires="v">
                <p:oleObj spid="_x0000_s5219" name="Visio" r:id="rId3" imgW="5925718" imgH="2693902" progId="Visio.Drawing.6">
                  <p:embed/>
                </p:oleObj>
              </mc:Choice>
              <mc:Fallback>
                <p:oleObj name="Visio" r:id="rId3" imgW="5925718" imgH="2693902" progId="Visio.Drawing.6">
                  <p:embed/>
                  <p:pic>
                    <p:nvPicPr>
                      <p:cNvPr id="773125"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6768" y="3228391"/>
                        <a:ext cx="6705600" cy="311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01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t>记录数据集</a:t>
            </a:r>
            <a:endParaRPr lang="zh-CN" altLang="en-US" sz="3600" dirty="0"/>
          </a:p>
        </p:txBody>
      </p:sp>
      <p:sp>
        <p:nvSpPr>
          <p:cNvPr id="3" name="内容占位符 2"/>
          <p:cNvSpPr>
            <a:spLocks noGrp="1"/>
          </p:cNvSpPr>
          <p:nvPr>
            <p:ph idx="1"/>
          </p:nvPr>
        </p:nvSpPr>
        <p:spPr/>
        <p:txBody>
          <a:bodyPr/>
          <a:lstStyle/>
          <a:p>
            <a:r>
              <a:rPr lang="zh-CN" altLang="en-US" dirty="0" smtClean="0"/>
              <a:t>交易数据相对于记录数据具有一些特殊之处</a:t>
            </a:r>
            <a:endParaRPr lang="en-US" altLang="zh-CN" dirty="0" smtClean="0"/>
          </a:p>
          <a:p>
            <a:pPr lvl="1"/>
            <a:r>
              <a:rPr lang="zh-CN" altLang="en-US" dirty="0" smtClean="0"/>
              <a:t>每一个对象</a:t>
            </a:r>
            <a:r>
              <a:rPr lang="en-US" altLang="zh-CN" dirty="0" smtClean="0"/>
              <a:t>(</a:t>
            </a:r>
            <a:r>
              <a:rPr lang="zh-CN" altLang="en-US" dirty="0" smtClean="0"/>
              <a:t>交易记录</a:t>
            </a:r>
            <a:r>
              <a:rPr lang="en-US" altLang="zh-CN" dirty="0" smtClean="0"/>
              <a:t>)</a:t>
            </a:r>
            <a:r>
              <a:rPr lang="zh-CN" altLang="en-US" dirty="0" smtClean="0"/>
              <a:t>包含一系列物品</a:t>
            </a:r>
            <a:endParaRPr lang="en-US" altLang="zh-CN" dirty="0" smtClean="0"/>
          </a:p>
          <a:p>
            <a:pPr lvl="1"/>
            <a:r>
              <a:rPr lang="zh-CN" altLang="en-US" dirty="0" smtClean="0"/>
              <a:t>对象之间往往属性个数不一致</a:t>
            </a:r>
            <a:endParaRPr lang="zh-CN" altLang="en-US" dirty="0"/>
          </a:p>
        </p:txBody>
      </p:sp>
      <p:graphicFrame>
        <p:nvGraphicFramePr>
          <p:cNvPr id="4" name="Object 5"/>
          <p:cNvGraphicFramePr>
            <a:graphicFrameLocks noChangeAspect="1"/>
          </p:cNvGraphicFramePr>
          <p:nvPr>
            <p:extLst>
              <p:ext uri="{D42A27DB-BD31-4B8C-83A1-F6EECF244321}">
                <p14:modId xmlns:p14="http://schemas.microsoft.com/office/powerpoint/2010/main" val="4283224267"/>
              </p:ext>
            </p:extLst>
          </p:nvPr>
        </p:nvGraphicFramePr>
        <p:xfrm>
          <a:off x="6769100" y="2948570"/>
          <a:ext cx="4495800" cy="2351087"/>
        </p:xfrm>
        <a:graphic>
          <a:graphicData uri="http://schemas.openxmlformats.org/presentationml/2006/ole">
            <mc:AlternateContent xmlns:mc="http://schemas.openxmlformats.org/markup-compatibility/2006">
              <mc:Choice xmlns:v="urn:schemas-microsoft-com:vml" Requires="v">
                <p:oleObj spid="_x0000_s3207" name="Document" r:id="rId3" imgW="3823200" imgH="1999080" progId="Word.Document.8">
                  <p:embed/>
                </p:oleObj>
              </mc:Choice>
              <mc:Fallback>
                <p:oleObj name="Document" r:id="rId3" imgW="3823200" imgH="199908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9100" y="2948570"/>
                        <a:ext cx="4495800" cy="2351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072923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t>图形数据集</a:t>
            </a:r>
            <a:endParaRPr lang="zh-CN" altLang="en-US" sz="3600" dirty="0"/>
          </a:p>
        </p:txBody>
      </p:sp>
      <p:sp>
        <p:nvSpPr>
          <p:cNvPr id="3" name="内容占位符 2"/>
          <p:cNvSpPr>
            <a:spLocks noGrp="1"/>
          </p:cNvSpPr>
          <p:nvPr>
            <p:ph idx="1"/>
          </p:nvPr>
        </p:nvSpPr>
        <p:spPr/>
        <p:txBody>
          <a:bodyPr>
            <a:normAutofit/>
          </a:bodyPr>
          <a:lstStyle/>
          <a:p>
            <a:pPr>
              <a:lnSpc>
                <a:spcPct val="100000"/>
              </a:lnSpc>
            </a:pPr>
            <a:r>
              <a:rPr lang="zh-CN" altLang="en-US" sz="2400" dirty="0" smtClean="0"/>
              <a:t>网络图数据</a:t>
            </a:r>
            <a:endParaRPr lang="en-US" altLang="zh-CN" sz="2400" dirty="0" smtClean="0"/>
          </a:p>
          <a:p>
            <a:pPr marL="201168" lvl="1" indent="0">
              <a:lnSpc>
                <a:spcPct val="100000"/>
              </a:lnSpc>
              <a:buNone/>
            </a:pPr>
            <a:r>
              <a:rPr lang="zh-CN" altLang="en-US" sz="2000" dirty="0" smtClean="0"/>
              <a:t>例如：结点</a:t>
            </a:r>
            <a:r>
              <a:rPr lang="zh-CN" altLang="en-US" sz="2000" dirty="0" smtClean="0"/>
              <a:t>之间的路径</a:t>
            </a:r>
            <a:r>
              <a:rPr lang="zh-CN" altLang="en-US" sz="2000" dirty="0" smtClean="0"/>
              <a:t>可以编成矩阵</a:t>
            </a:r>
            <a:endParaRPr lang="en-US" altLang="zh-CN" sz="2000" dirty="0" smtClean="0"/>
          </a:p>
          <a:p>
            <a:pPr lvl="1">
              <a:lnSpc>
                <a:spcPct val="100000"/>
              </a:lnSpc>
            </a:pPr>
            <a:r>
              <a:rPr lang="zh-CN" altLang="en-US" sz="2000" dirty="0" smtClean="0"/>
              <a:t>互联网</a:t>
            </a:r>
            <a:endParaRPr lang="en-US" altLang="zh-CN" sz="2000" dirty="0" smtClean="0"/>
          </a:p>
          <a:p>
            <a:pPr lvl="1">
              <a:lnSpc>
                <a:spcPct val="100000"/>
              </a:lnSpc>
            </a:pPr>
            <a:r>
              <a:rPr lang="zh-CN" altLang="en-US" sz="2000" dirty="0" smtClean="0"/>
              <a:t>物流网</a:t>
            </a:r>
            <a:endParaRPr lang="en-US" altLang="zh-CN" sz="2000" dirty="0" smtClean="0"/>
          </a:p>
          <a:p>
            <a:pPr lvl="1">
              <a:lnSpc>
                <a:spcPct val="100000"/>
              </a:lnSpc>
            </a:pPr>
            <a:r>
              <a:rPr lang="zh-CN" altLang="en-US" sz="2000" dirty="0" smtClean="0"/>
              <a:t>交通网</a:t>
            </a:r>
            <a:endParaRPr lang="en-US" altLang="zh-CN" sz="2000" dirty="0" smtClean="0"/>
          </a:p>
          <a:p>
            <a:pPr lvl="1">
              <a:lnSpc>
                <a:spcPct val="100000"/>
              </a:lnSpc>
            </a:pPr>
            <a:r>
              <a:rPr lang="zh-CN" altLang="en-US" sz="2000" dirty="0" smtClean="0"/>
              <a:t>关系网</a:t>
            </a:r>
            <a:endParaRPr lang="en-US" altLang="zh-CN" sz="2000" dirty="0" smtClean="0"/>
          </a:p>
          <a:p>
            <a:pPr lvl="1">
              <a:lnSpc>
                <a:spcPct val="100000"/>
              </a:lnSpc>
            </a:pPr>
            <a:endParaRPr lang="zh-CN" altLang="en-US" sz="2000" dirty="0"/>
          </a:p>
        </p:txBody>
      </p:sp>
      <p:graphicFrame>
        <p:nvGraphicFramePr>
          <p:cNvPr id="4" name="Object 5"/>
          <p:cNvGraphicFramePr>
            <a:graphicFrameLocks noChangeAspect="1"/>
          </p:cNvGraphicFramePr>
          <p:nvPr>
            <p:extLst>
              <p:ext uri="{D42A27DB-BD31-4B8C-83A1-F6EECF244321}">
                <p14:modId xmlns:p14="http://schemas.microsoft.com/office/powerpoint/2010/main" val="1002092016"/>
              </p:ext>
            </p:extLst>
          </p:nvPr>
        </p:nvGraphicFramePr>
        <p:xfrm>
          <a:off x="7327900" y="2908300"/>
          <a:ext cx="3556000" cy="2730500"/>
        </p:xfrm>
        <a:graphic>
          <a:graphicData uri="http://schemas.openxmlformats.org/presentationml/2006/ole">
            <mc:AlternateContent xmlns:mc="http://schemas.openxmlformats.org/markup-compatibility/2006">
              <mc:Choice xmlns:v="urn:schemas-microsoft-com:vml" Requires="v">
                <p:oleObj spid="_x0000_s4232" name="VISIO" r:id="rId3" imgW="840600" imgH="646200" progId="Visio.Drawing.6">
                  <p:embed/>
                </p:oleObj>
              </mc:Choice>
              <mc:Fallback>
                <p:oleObj name="VISIO" r:id="rId3" imgW="840600" imgH="646200"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7900" y="2908300"/>
                        <a:ext cx="3556000" cy="273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05437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图形数据</a:t>
            </a:r>
          </a:p>
        </p:txBody>
      </p:sp>
      <p:sp>
        <p:nvSpPr>
          <p:cNvPr id="3" name="内容占位符 2"/>
          <p:cNvSpPr>
            <a:spLocks noGrp="1"/>
          </p:cNvSpPr>
          <p:nvPr>
            <p:ph idx="1"/>
          </p:nvPr>
        </p:nvSpPr>
        <p:spPr/>
        <p:txBody>
          <a:bodyPr/>
          <a:lstStyle/>
          <a:p>
            <a:r>
              <a:rPr lang="zh-CN" altLang="en-US" dirty="0" smtClean="0"/>
              <a:t>图片数据</a:t>
            </a:r>
            <a:endParaRPr lang="zh-CN" altLang="en-US" dirty="0"/>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7512" y="202981"/>
            <a:ext cx="2857500" cy="2857500"/>
          </a:xfrm>
          <a:prstGeom prst="rect">
            <a:avLst/>
          </a:prstGeom>
        </p:spPr>
      </p:pic>
      <p:sp>
        <p:nvSpPr>
          <p:cNvPr id="9" name="Rectangle 6"/>
          <p:cNvSpPr>
            <a:spLocks noChangeArrowheads="1"/>
          </p:cNvSpPr>
          <p:nvPr/>
        </p:nvSpPr>
        <p:spPr bwMode="auto">
          <a:xfrm>
            <a:off x="1097280" y="2385713"/>
            <a:ext cx="5882383" cy="2077661"/>
          </a:xfrm>
          <a:prstGeom prst="rect">
            <a:avLst/>
          </a:prstGeom>
          <a:noFill/>
          <a:ln w="19050">
            <a:solidFill>
              <a:schemeClr val="hlink"/>
            </a:solidFill>
            <a:miter lim="800000"/>
            <a:headEnd/>
            <a:tailEnd/>
          </a:ln>
          <a:effectLst/>
          <a:extLst>
            <a:ext uri="{909E8E84-426E-40dd-AFC4-6F175D3DCCD1}">
              <a14:hiddenFill xmlns="" xmlns:a14="http://schemas.microsoft.com/office/drawing/2010/main" xmlns:lc="http://schemas.openxmlformats.org/drawingml/2006/lockedCanvas">
                <a:solidFill>
                  <a:schemeClr val="accent1"/>
                </a:solidFill>
              </a14:hiddenFill>
            </a:ext>
            <a:ext uri="{AF507438-7753-43e0-B8FC-AC1667EBCBE1}">
              <a14:hiddenEffects xmlns="" xmlns:a14="http://schemas.microsoft.com/office/drawing/2010/main" xmlns:lc="http://schemas.openxmlformats.org/drawingml/2006/lockedCanvas">
                <a:effectLst>
                  <a:outerShdw blurRad="63500" dist="12700" dir="2700000" algn="ctr" rotWithShape="0">
                    <a:schemeClr val="hlink">
                      <a:gamma/>
                      <a:shade val="60000"/>
                      <a:invGamma/>
                      <a:alpha val="75000"/>
                    </a:schemeClr>
                  </a:outerShdw>
                </a:effectLst>
              </a14:hiddenEffects>
            </a:ext>
          </a:extLst>
        </p:spPr>
        <p:txBody>
          <a:bodyPr wrap="square" tIns="90000" bIns="90000">
            <a:spAutoFit/>
          </a:bodyPr>
          <a:lstStyle>
            <a:defPPr>
              <a:defRPr lang="en-US"/>
            </a:defPPr>
            <a:lvl1pPr algn="l" rtl="0" fontAlgn="base">
              <a:spcBef>
                <a:spcPct val="0"/>
              </a:spcBef>
              <a:spcAft>
                <a:spcPct val="0"/>
              </a:spcAft>
              <a:defRPr sz="2000" kern="1200">
                <a:solidFill>
                  <a:schemeClr val="tx1"/>
                </a:solidFill>
                <a:latin typeface="Helvetica" panose="020B0604020202020204" pitchFamily="34" charset="0"/>
                <a:ea typeface="MS PGothic" panose="020B0600070205080204" pitchFamily="34" charset="-128"/>
                <a:cs typeface="+mn-cs"/>
              </a:defRPr>
            </a:lvl1pPr>
            <a:lvl2pPr marL="457200" algn="l" rtl="0" fontAlgn="base">
              <a:spcBef>
                <a:spcPct val="0"/>
              </a:spcBef>
              <a:spcAft>
                <a:spcPct val="0"/>
              </a:spcAft>
              <a:defRPr sz="2000" kern="1200">
                <a:solidFill>
                  <a:schemeClr val="tx1"/>
                </a:solidFill>
                <a:latin typeface="Helvetica" panose="020B0604020202020204" pitchFamily="34" charset="0"/>
                <a:ea typeface="MS PGothic" panose="020B0600070205080204" pitchFamily="34" charset="-128"/>
                <a:cs typeface="+mn-cs"/>
              </a:defRPr>
            </a:lvl2pPr>
            <a:lvl3pPr marL="914400" algn="l" rtl="0" fontAlgn="base">
              <a:spcBef>
                <a:spcPct val="0"/>
              </a:spcBef>
              <a:spcAft>
                <a:spcPct val="0"/>
              </a:spcAft>
              <a:defRPr sz="2000" kern="1200">
                <a:solidFill>
                  <a:schemeClr val="tx1"/>
                </a:solidFill>
                <a:latin typeface="Helvetica" panose="020B0604020202020204" pitchFamily="34" charset="0"/>
                <a:ea typeface="MS PGothic" panose="020B0600070205080204" pitchFamily="34" charset="-128"/>
                <a:cs typeface="+mn-cs"/>
              </a:defRPr>
            </a:lvl3pPr>
            <a:lvl4pPr marL="1371600" algn="l" rtl="0" fontAlgn="base">
              <a:spcBef>
                <a:spcPct val="0"/>
              </a:spcBef>
              <a:spcAft>
                <a:spcPct val="0"/>
              </a:spcAft>
              <a:defRPr sz="2000" kern="1200">
                <a:solidFill>
                  <a:schemeClr val="tx1"/>
                </a:solidFill>
                <a:latin typeface="Helvetica" panose="020B0604020202020204" pitchFamily="34" charset="0"/>
                <a:ea typeface="MS PGothic" panose="020B0600070205080204" pitchFamily="34" charset="-128"/>
                <a:cs typeface="+mn-cs"/>
              </a:defRPr>
            </a:lvl4pPr>
            <a:lvl5pPr marL="1828800" algn="l" rtl="0" fontAlgn="base">
              <a:spcBef>
                <a:spcPct val="0"/>
              </a:spcBef>
              <a:spcAft>
                <a:spcPct val="0"/>
              </a:spcAft>
              <a:defRPr sz="2000" kern="1200">
                <a:solidFill>
                  <a:schemeClr val="tx1"/>
                </a:solidFill>
                <a:latin typeface="Helvetica" panose="020B0604020202020204" pitchFamily="34" charset="0"/>
                <a:ea typeface="MS PGothic" panose="020B0600070205080204" pitchFamily="34" charset="-128"/>
                <a:cs typeface="+mn-cs"/>
              </a:defRPr>
            </a:lvl5pPr>
            <a:lvl6pPr marL="2286000" algn="l" defTabSz="914400" rtl="0" eaLnBrk="1" latinLnBrk="0" hangingPunct="1">
              <a:defRPr sz="2000" kern="1200">
                <a:solidFill>
                  <a:schemeClr val="tx1"/>
                </a:solidFill>
                <a:latin typeface="Helvetica" panose="020B0604020202020204" pitchFamily="34" charset="0"/>
                <a:ea typeface="MS PGothic" panose="020B0600070205080204" pitchFamily="34" charset="-128"/>
                <a:cs typeface="+mn-cs"/>
              </a:defRPr>
            </a:lvl6pPr>
            <a:lvl7pPr marL="2743200" algn="l" defTabSz="914400" rtl="0" eaLnBrk="1" latinLnBrk="0" hangingPunct="1">
              <a:defRPr sz="2000" kern="1200">
                <a:solidFill>
                  <a:schemeClr val="tx1"/>
                </a:solidFill>
                <a:latin typeface="Helvetica" panose="020B0604020202020204" pitchFamily="34" charset="0"/>
                <a:ea typeface="MS PGothic" panose="020B0600070205080204" pitchFamily="34" charset="-128"/>
                <a:cs typeface="+mn-cs"/>
              </a:defRPr>
            </a:lvl7pPr>
            <a:lvl8pPr marL="3200400" algn="l" defTabSz="914400" rtl="0" eaLnBrk="1" latinLnBrk="0" hangingPunct="1">
              <a:defRPr sz="2000" kern="1200">
                <a:solidFill>
                  <a:schemeClr val="tx1"/>
                </a:solidFill>
                <a:latin typeface="Helvetica" panose="020B0604020202020204" pitchFamily="34" charset="0"/>
                <a:ea typeface="MS PGothic" panose="020B0600070205080204" pitchFamily="34" charset="-128"/>
                <a:cs typeface="+mn-cs"/>
              </a:defRPr>
            </a:lvl8pPr>
            <a:lvl9pPr marL="3657600" algn="l" defTabSz="914400" rtl="0" eaLnBrk="1" latinLnBrk="0" hangingPunct="1">
              <a:defRPr sz="2000" kern="1200">
                <a:solidFill>
                  <a:schemeClr val="tx1"/>
                </a:solidFill>
                <a:latin typeface="Helvetica" panose="020B0604020202020204" pitchFamily="34" charset="0"/>
                <a:ea typeface="MS PGothic" panose="020B0600070205080204" pitchFamily="34" charset="-128"/>
                <a:cs typeface="+mn-cs"/>
              </a:defRPr>
            </a:lvl9pPr>
          </a:lstStyle>
          <a:p>
            <a:pPr eaLnBrk="0" hangingPunct="0">
              <a:lnSpc>
                <a:spcPct val="110000"/>
              </a:lnSpc>
              <a:defRPr/>
            </a:pPr>
            <a:r>
              <a:rPr lang="en-US" sz="1600" dirty="0" smtClean="0">
                <a:solidFill>
                  <a:srgbClr val="0070C0"/>
                </a:solidFill>
                <a:latin typeface="Times New Roman" panose="02020603050405020304" pitchFamily="18" charset="0"/>
                <a:ea typeface="ＭＳ Ｐゴシック" charset="0"/>
                <a:cs typeface="Times New Roman" panose="02020603050405020304" pitchFamily="18" charset="0"/>
              </a:rPr>
              <a:t>&gt; </a:t>
            </a:r>
            <a:r>
              <a:rPr lang="en-US" altLang="zh-CN" sz="1600" dirty="0" err="1" smtClean="0">
                <a:solidFill>
                  <a:srgbClr val="0070C0"/>
                </a:solidFill>
                <a:latin typeface="Times New Roman" panose="02020603050405020304" pitchFamily="18" charset="0"/>
                <a:ea typeface="ＭＳ Ｐゴシック" charset="0"/>
                <a:cs typeface="Times New Roman" panose="02020603050405020304" pitchFamily="18" charset="0"/>
              </a:rPr>
              <a:t>install.package</a:t>
            </a:r>
            <a:r>
              <a:rPr lang="en-US" altLang="zh-CN" sz="1600" dirty="0" smtClean="0">
                <a:solidFill>
                  <a:srgbClr val="0070C0"/>
                </a:solidFill>
                <a:latin typeface="Times New Roman" panose="02020603050405020304" pitchFamily="18" charset="0"/>
                <a:ea typeface="ＭＳ Ｐゴシック" charset="0"/>
                <a:cs typeface="Times New Roman" panose="02020603050405020304" pitchFamily="18" charset="0"/>
              </a:rPr>
              <a:t>(“jpeg”)</a:t>
            </a:r>
          </a:p>
          <a:p>
            <a:pPr eaLnBrk="0" hangingPunct="0">
              <a:lnSpc>
                <a:spcPct val="110000"/>
              </a:lnSpc>
              <a:defRPr/>
            </a:pPr>
            <a:r>
              <a:rPr lang="en-US" altLang="zh-CN" sz="1600" dirty="0" smtClean="0">
                <a:solidFill>
                  <a:srgbClr val="0070C0"/>
                </a:solidFill>
                <a:latin typeface="Times New Roman" panose="02020603050405020304" pitchFamily="18" charset="0"/>
                <a:ea typeface="ＭＳ Ｐゴシック" charset="0"/>
                <a:cs typeface="Times New Roman" panose="02020603050405020304" pitchFamily="18" charset="0"/>
              </a:rPr>
              <a:t>&gt; library(“slam”)</a:t>
            </a:r>
          </a:p>
          <a:p>
            <a:pPr eaLnBrk="0" hangingPunct="0">
              <a:lnSpc>
                <a:spcPct val="110000"/>
              </a:lnSpc>
              <a:defRPr/>
            </a:pPr>
            <a:r>
              <a:rPr lang="en-US" altLang="zh-CN" sz="1600" dirty="0" smtClean="0">
                <a:solidFill>
                  <a:srgbClr val="0070C0"/>
                </a:solidFill>
                <a:latin typeface="Times New Roman" panose="02020603050405020304" pitchFamily="18" charset="0"/>
                <a:ea typeface="ＭＳ Ｐゴシック" charset="0"/>
                <a:cs typeface="Times New Roman" panose="02020603050405020304" pitchFamily="18" charset="0"/>
              </a:rPr>
              <a:t>&gt; library(“jpeg”)</a:t>
            </a:r>
          </a:p>
          <a:p>
            <a:pPr eaLnBrk="0" hangingPunct="0">
              <a:lnSpc>
                <a:spcPct val="110000"/>
              </a:lnSpc>
              <a:defRPr/>
            </a:pPr>
            <a:r>
              <a:rPr lang="en-US" sz="1600" dirty="0" smtClean="0">
                <a:solidFill>
                  <a:srgbClr val="0070C0"/>
                </a:solidFill>
                <a:latin typeface="Times New Roman" panose="02020603050405020304" pitchFamily="18" charset="0"/>
                <a:ea typeface="ＭＳ Ｐゴシック" charset="0"/>
                <a:cs typeface="Times New Roman" panose="02020603050405020304" pitchFamily="18" charset="0"/>
              </a:rPr>
              <a:t>&gt; </a:t>
            </a:r>
            <a:r>
              <a:rPr lang="en-US" sz="1600" dirty="0" err="1" smtClean="0">
                <a:solidFill>
                  <a:srgbClr val="0070C0"/>
                </a:solidFill>
                <a:latin typeface="Times New Roman" panose="02020603050405020304" pitchFamily="18" charset="0"/>
                <a:ea typeface="ＭＳ Ｐゴシック" charset="0"/>
                <a:cs typeface="Times New Roman" panose="02020603050405020304" pitchFamily="18" charset="0"/>
              </a:rPr>
              <a:t>img</a:t>
            </a:r>
            <a:r>
              <a:rPr lang="en-US" sz="1600" dirty="0" smtClean="0">
                <a:solidFill>
                  <a:srgbClr val="0070C0"/>
                </a:solidFill>
                <a:latin typeface="Times New Roman" panose="02020603050405020304" pitchFamily="18" charset="0"/>
                <a:ea typeface="ＭＳ Ｐゴシック" charset="0"/>
                <a:cs typeface="Times New Roman" panose="02020603050405020304" pitchFamily="18" charset="0"/>
              </a:rPr>
              <a:t>&lt;-(“F:\\</a:t>
            </a:r>
            <a:r>
              <a:rPr lang="en-US" sz="1600" dirty="0" err="1" smtClean="0">
                <a:solidFill>
                  <a:srgbClr val="0070C0"/>
                </a:solidFill>
                <a:latin typeface="Times New Roman" panose="02020603050405020304" pitchFamily="18" charset="0"/>
                <a:ea typeface="ＭＳ Ｐゴシック" charset="0"/>
                <a:cs typeface="Times New Roman" panose="02020603050405020304" pitchFamily="18" charset="0"/>
              </a:rPr>
              <a:t>NauCloud</a:t>
            </a:r>
            <a:r>
              <a:rPr lang="en-US" sz="1600" dirty="0" smtClean="0">
                <a:solidFill>
                  <a:srgbClr val="0070C0"/>
                </a:solidFill>
                <a:latin typeface="Times New Roman" panose="02020603050405020304" pitchFamily="18" charset="0"/>
                <a:ea typeface="ＭＳ Ｐゴシック" charset="0"/>
                <a:cs typeface="Times New Roman" panose="02020603050405020304" pitchFamily="18" charset="0"/>
              </a:rPr>
              <a:t>\\1.jpg”, native=TRUE)</a:t>
            </a:r>
          </a:p>
          <a:p>
            <a:pPr eaLnBrk="0" hangingPunct="0">
              <a:lnSpc>
                <a:spcPct val="110000"/>
              </a:lnSpc>
              <a:defRPr/>
            </a:pPr>
            <a:r>
              <a:rPr lang="en-US" sz="1600" dirty="0" smtClean="0">
                <a:solidFill>
                  <a:srgbClr val="0070C0"/>
                </a:solidFill>
                <a:latin typeface="Times New Roman" panose="02020603050405020304" pitchFamily="18" charset="0"/>
                <a:ea typeface="ＭＳ Ｐゴシック" charset="0"/>
                <a:cs typeface="Times New Roman" panose="02020603050405020304" pitchFamily="18" charset="0"/>
              </a:rPr>
              <a:t>&gt; dim(</a:t>
            </a:r>
            <a:r>
              <a:rPr lang="en-US" sz="1600" dirty="0" err="1" smtClean="0">
                <a:solidFill>
                  <a:srgbClr val="0070C0"/>
                </a:solidFill>
                <a:latin typeface="Times New Roman" panose="02020603050405020304" pitchFamily="18" charset="0"/>
                <a:ea typeface="ＭＳ Ｐゴシック" charset="0"/>
                <a:cs typeface="Times New Roman" panose="02020603050405020304" pitchFamily="18" charset="0"/>
              </a:rPr>
              <a:t>img</a:t>
            </a:r>
            <a:r>
              <a:rPr lang="en-US" sz="1600" dirty="0" smtClean="0">
                <a:solidFill>
                  <a:srgbClr val="0070C0"/>
                </a:solidFill>
                <a:latin typeface="Times New Roman" panose="02020603050405020304" pitchFamily="18" charset="0"/>
                <a:ea typeface="ＭＳ Ｐゴシック" charset="0"/>
                <a:cs typeface="Times New Roman" panose="02020603050405020304" pitchFamily="18" charset="0"/>
              </a:rPr>
              <a:t>)</a:t>
            </a:r>
          </a:p>
          <a:p>
            <a:pPr eaLnBrk="0" hangingPunct="0">
              <a:lnSpc>
                <a:spcPct val="110000"/>
              </a:lnSpc>
              <a:defRPr/>
            </a:pPr>
            <a:r>
              <a:rPr lang="en-US" sz="1600" dirty="0" smtClean="0">
                <a:latin typeface="Times New Roman" panose="02020603050405020304" pitchFamily="18" charset="0"/>
                <a:ea typeface="ＭＳ Ｐゴシック" charset="0"/>
                <a:cs typeface="Times New Roman" panose="02020603050405020304" pitchFamily="18" charset="0"/>
              </a:rPr>
              <a:t>[1] 300 300</a:t>
            </a:r>
          </a:p>
          <a:p>
            <a:pPr eaLnBrk="0" hangingPunct="0">
              <a:lnSpc>
                <a:spcPct val="110000"/>
              </a:lnSpc>
              <a:defRPr/>
            </a:pPr>
            <a:r>
              <a:rPr lang="en-US" sz="1600" dirty="0" smtClean="0">
                <a:solidFill>
                  <a:srgbClr val="0070C0"/>
                </a:solidFill>
                <a:latin typeface="Times New Roman" panose="02020603050405020304" pitchFamily="18" charset="0"/>
                <a:ea typeface="ＭＳ Ｐゴシック" charset="0"/>
                <a:cs typeface="Times New Roman" panose="02020603050405020304" pitchFamily="18" charset="0"/>
              </a:rPr>
              <a:t>&gt; image(</a:t>
            </a:r>
            <a:r>
              <a:rPr lang="en-US" sz="1600" dirty="0" err="1" smtClean="0">
                <a:solidFill>
                  <a:srgbClr val="0070C0"/>
                </a:solidFill>
                <a:latin typeface="Times New Roman" panose="02020603050405020304" pitchFamily="18" charset="0"/>
                <a:ea typeface="ＭＳ Ｐゴシック" charset="0"/>
                <a:cs typeface="Times New Roman" panose="02020603050405020304" pitchFamily="18" charset="0"/>
              </a:rPr>
              <a:t>img</a:t>
            </a:r>
            <a:r>
              <a:rPr lang="en-US" sz="1600" dirty="0" smtClean="0">
                <a:solidFill>
                  <a:srgbClr val="0070C0"/>
                </a:solidFill>
                <a:latin typeface="Times New Roman" panose="02020603050405020304" pitchFamily="18" charset="0"/>
                <a:ea typeface="ＭＳ Ｐゴシック" charset="0"/>
                <a:cs typeface="Times New Roman" panose="02020603050405020304" pitchFamily="18" charset="0"/>
              </a:rPr>
              <a:t>)</a:t>
            </a:r>
            <a:endParaRPr lang="en-US" sz="1600" dirty="0">
              <a:solidFill>
                <a:srgbClr val="0070C0"/>
              </a:solidFill>
              <a:latin typeface="Times New Roman" panose="02020603050405020304" pitchFamily="18" charset="0"/>
              <a:ea typeface="ＭＳ Ｐゴシック" charset="0"/>
              <a:cs typeface="Times New Roman" panose="02020603050405020304" pitchFamily="18" charset="0"/>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0251" y="3168855"/>
            <a:ext cx="3409950" cy="3162300"/>
          </a:xfrm>
          <a:prstGeom prst="rect">
            <a:avLst/>
          </a:prstGeom>
        </p:spPr>
      </p:pic>
    </p:spTree>
    <p:extLst>
      <p:ext uri="{BB962C8B-B14F-4D97-AF65-F5344CB8AC3E}">
        <p14:creationId xmlns:p14="http://schemas.microsoft.com/office/powerpoint/2010/main" val="23119490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rotWithShape="1">
          <a:blip r:embed="rId2">
            <a:extLst>
              <a:ext uri="{28A0092B-C50C-407E-A947-70E740481C1C}">
                <a14:useLocalDpi xmlns:a14="http://schemas.microsoft.com/office/drawing/2010/main" val="0"/>
              </a:ext>
            </a:extLst>
          </a:blip>
          <a:srcRect b="7531"/>
          <a:stretch/>
        </p:blipFill>
        <p:spPr>
          <a:xfrm>
            <a:off x="2925769" y="0"/>
            <a:ext cx="6401422" cy="6348248"/>
          </a:xfrm>
        </p:spPr>
      </p:pic>
      <p:pic>
        <p:nvPicPr>
          <p:cNvPr id="75" name="内容占位符 3"/>
          <p:cNvPicPr>
            <a:picLocks noChangeAspect="1"/>
          </p:cNvPicPr>
          <p:nvPr/>
        </p:nvPicPr>
        <p:blipFill rotWithShape="1">
          <a:blip r:embed="rId2">
            <a:extLst>
              <a:ext uri="{28A0092B-C50C-407E-A947-70E740481C1C}">
                <a14:useLocalDpi xmlns:a14="http://schemas.microsoft.com/office/drawing/2010/main" val="0"/>
              </a:ext>
            </a:extLst>
          </a:blip>
          <a:srcRect r="82754" b="84048"/>
          <a:stretch/>
        </p:blipFill>
        <p:spPr>
          <a:xfrm>
            <a:off x="5222402" y="2498651"/>
            <a:ext cx="1103971" cy="1095153"/>
          </a:xfrm>
          <a:prstGeom prst="rect">
            <a:avLst/>
          </a:prstGeom>
        </p:spPr>
      </p:pic>
    </p:spTree>
    <p:extLst>
      <p:ext uri="{BB962C8B-B14F-4D97-AF65-F5344CB8AC3E}">
        <p14:creationId xmlns:p14="http://schemas.microsoft.com/office/powerpoint/2010/main" val="2748552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2.29167E-6 -2.96296E-6 L -0.1875 -0.36365 " pathEditMode="relative" rAng="0" ptsTypes="AA">
                                      <p:cBhvr>
                                        <p:cTn id="11" dur="2000" fill="hold"/>
                                        <p:tgtEl>
                                          <p:spTgt spid="75"/>
                                        </p:tgtEl>
                                        <p:attrNameLst>
                                          <p:attrName>ppt_x</p:attrName>
                                          <p:attrName>ppt_y</p:attrName>
                                        </p:attrNameLst>
                                      </p:cBhvr>
                                      <p:rCtr x="-9375" y="-18194"/>
                                    </p:animMotion>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heel(1)">
                                      <p:cBhvr>
                                        <p:cTn id="16"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图形数据</a:t>
            </a:r>
            <a:endParaRPr lang="zh-CN" altLang="en-US" dirty="0"/>
          </a:p>
        </p:txBody>
      </p:sp>
      <p:sp>
        <p:nvSpPr>
          <p:cNvPr id="3" name="内容占位符 2"/>
          <p:cNvSpPr>
            <a:spLocks noGrp="1"/>
          </p:cNvSpPr>
          <p:nvPr>
            <p:ph idx="1"/>
          </p:nvPr>
        </p:nvSpPr>
        <p:spPr/>
        <p:txBody>
          <a:bodyPr/>
          <a:lstStyle/>
          <a:p>
            <a:r>
              <a:rPr lang="zh-CN" altLang="en-US" dirty="0"/>
              <a:t>结构图</a:t>
            </a:r>
            <a:r>
              <a:rPr lang="zh-CN" altLang="en-US" dirty="0" smtClean="0"/>
              <a:t>数据</a:t>
            </a:r>
          </a:p>
          <a:p>
            <a:pPr lvl="1"/>
            <a:r>
              <a:rPr lang="zh-CN" altLang="en-US" dirty="0" smtClean="0"/>
              <a:t>苯分子结构</a:t>
            </a:r>
            <a:endParaRPr lang="zh-CN" altLang="en-US" dirty="0"/>
          </a:p>
        </p:txBody>
      </p:sp>
      <p:graphicFrame>
        <p:nvGraphicFramePr>
          <p:cNvPr id="4" name="Object 6"/>
          <p:cNvGraphicFramePr>
            <a:graphicFrameLocks noChangeAspect="1"/>
          </p:cNvGraphicFramePr>
          <p:nvPr>
            <p:extLst>
              <p:ext uri="{D42A27DB-BD31-4B8C-83A1-F6EECF244321}">
                <p14:modId xmlns:p14="http://schemas.microsoft.com/office/powerpoint/2010/main" val="2696252359"/>
              </p:ext>
            </p:extLst>
          </p:nvPr>
        </p:nvGraphicFramePr>
        <p:xfrm>
          <a:off x="5554579" y="2667000"/>
          <a:ext cx="3921125" cy="3656013"/>
        </p:xfrm>
        <a:graphic>
          <a:graphicData uri="http://schemas.openxmlformats.org/presentationml/2006/ole">
            <mc:AlternateContent xmlns:mc="http://schemas.openxmlformats.org/markup-compatibility/2006">
              <mc:Choice xmlns:v="urn:schemas-microsoft-com:vml" Requires="v">
                <p:oleObj spid="_x0000_s6242" name="VISIO" r:id="rId3" imgW="5801400" imgH="5407920" progId="Visio.Drawing.6">
                  <p:embed/>
                </p:oleObj>
              </mc:Choice>
              <mc:Fallback>
                <p:oleObj name="VISIO" r:id="rId3" imgW="5801400" imgH="5407920" progId="Visio.Drawing.6">
                  <p:embed/>
                  <p:pic>
                    <p:nvPicPr>
                      <p:cNvPr id="788486"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4579" y="2667000"/>
                        <a:ext cx="3921125" cy="3656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715964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有序数据</a:t>
            </a:r>
            <a:endParaRPr lang="zh-CN" altLang="en-US" dirty="0"/>
          </a:p>
        </p:txBody>
      </p:sp>
      <p:sp>
        <p:nvSpPr>
          <p:cNvPr id="3" name="内容占位符 2"/>
          <p:cNvSpPr>
            <a:spLocks noGrp="1"/>
          </p:cNvSpPr>
          <p:nvPr>
            <p:ph idx="1"/>
          </p:nvPr>
        </p:nvSpPr>
        <p:spPr/>
        <p:txBody>
          <a:bodyPr/>
          <a:lstStyle/>
          <a:p>
            <a:r>
              <a:rPr lang="zh-CN" altLang="en-US" dirty="0"/>
              <a:t>有序数据有多种</a:t>
            </a:r>
            <a:r>
              <a:rPr lang="en-US" altLang="zh-CN" dirty="0"/>
              <a:t>, </a:t>
            </a:r>
            <a:r>
              <a:rPr lang="zh-CN" altLang="en-US" dirty="0"/>
              <a:t>常常涉及时间或空间序</a:t>
            </a:r>
          </a:p>
          <a:p>
            <a:r>
              <a:rPr lang="zh-CN" altLang="en-US" dirty="0" smtClean="0"/>
              <a:t>时序</a:t>
            </a:r>
            <a:r>
              <a:rPr lang="zh-CN" altLang="en-US" dirty="0"/>
              <a:t>数据（</a:t>
            </a:r>
            <a:r>
              <a:rPr lang="en-US" altLang="zh-CN" dirty="0"/>
              <a:t>sequential data</a:t>
            </a:r>
            <a:r>
              <a:rPr lang="zh-CN" altLang="en-US" dirty="0"/>
              <a:t>）</a:t>
            </a:r>
          </a:p>
          <a:p>
            <a:pPr lvl="1"/>
            <a:r>
              <a:rPr lang="zh-CN" altLang="en-US" dirty="0"/>
              <a:t>也称时间数据（</a:t>
            </a:r>
            <a:r>
              <a:rPr lang="en-US" altLang="zh-CN" dirty="0"/>
              <a:t>temporal data</a:t>
            </a:r>
            <a:r>
              <a:rPr lang="zh-CN" altLang="en-US" dirty="0"/>
              <a:t>） </a:t>
            </a:r>
          </a:p>
          <a:p>
            <a:pPr lvl="1"/>
            <a:r>
              <a:rPr lang="zh-CN" altLang="en-US" dirty="0"/>
              <a:t>时间次序重要</a:t>
            </a:r>
            <a:r>
              <a:rPr lang="en-US" altLang="zh-CN" dirty="0"/>
              <a:t>, </a:t>
            </a:r>
            <a:r>
              <a:rPr lang="zh-CN" altLang="en-US" dirty="0"/>
              <a:t>但具体时间不重要</a:t>
            </a:r>
          </a:p>
          <a:p>
            <a:pPr lvl="1"/>
            <a:r>
              <a:rPr lang="zh-CN" altLang="en-US" dirty="0"/>
              <a:t>例：事务序列</a:t>
            </a:r>
          </a:p>
        </p:txBody>
      </p:sp>
      <p:grpSp>
        <p:nvGrpSpPr>
          <p:cNvPr id="10" name="组合 9"/>
          <p:cNvGrpSpPr/>
          <p:nvPr/>
        </p:nvGrpSpPr>
        <p:grpSpPr>
          <a:xfrm>
            <a:off x="5707117" y="2238703"/>
            <a:ext cx="4427760" cy="3630391"/>
            <a:chOff x="2117725" y="1828800"/>
            <a:chExt cx="5121275" cy="4419600"/>
          </a:xfrm>
        </p:grpSpPr>
        <p:pic>
          <p:nvPicPr>
            <p:cNvPr id="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7725" y="2408238"/>
              <a:ext cx="5121275" cy="3840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Box 7"/>
            <p:cNvSpPr txBox="1">
              <a:spLocks noChangeArrowheads="1"/>
            </p:cNvSpPr>
            <p:nvPr/>
          </p:nvSpPr>
          <p:spPr bwMode="auto">
            <a:xfrm>
              <a:off x="2422525" y="5486400"/>
              <a:ext cx="2057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a:ea typeface="SimSun" panose="02010600030101010101" pitchFamily="2" charset="-122"/>
                </a:rPr>
                <a:t>An element of the sequence</a:t>
              </a:r>
            </a:p>
          </p:txBody>
        </p:sp>
        <p:sp>
          <p:nvSpPr>
            <p:cNvPr id="6" name="AutoShape 8"/>
            <p:cNvSpPr>
              <a:spLocks/>
            </p:cNvSpPr>
            <p:nvPr/>
          </p:nvSpPr>
          <p:spPr bwMode="auto">
            <a:xfrm rot="16200000">
              <a:off x="2994025" y="4457700"/>
              <a:ext cx="533400" cy="1371600"/>
            </a:xfrm>
            <a:prstGeom prst="leftBrace">
              <a:avLst>
                <a:gd name="adj1" fmla="val 21429"/>
                <a:gd name="adj2" fmla="val 50000"/>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Text Box 9"/>
            <p:cNvSpPr txBox="1">
              <a:spLocks noChangeArrowheads="1"/>
            </p:cNvSpPr>
            <p:nvPr/>
          </p:nvSpPr>
          <p:spPr bwMode="auto">
            <a:xfrm>
              <a:off x="2514600" y="1828800"/>
              <a:ext cx="2057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a:ea typeface="SimSun" panose="02010600030101010101" pitchFamily="2" charset="-122"/>
                </a:rPr>
                <a:t>Items/Events</a:t>
              </a:r>
            </a:p>
          </p:txBody>
        </p:sp>
        <p:sp>
          <p:nvSpPr>
            <p:cNvPr id="8" name="Line 10"/>
            <p:cNvSpPr>
              <a:spLocks noChangeShapeType="1"/>
            </p:cNvSpPr>
            <p:nvPr/>
          </p:nvSpPr>
          <p:spPr bwMode="auto">
            <a:xfrm>
              <a:off x="3124200" y="2286000"/>
              <a:ext cx="0" cy="83820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Line 11"/>
            <p:cNvSpPr>
              <a:spLocks noChangeShapeType="1"/>
            </p:cNvSpPr>
            <p:nvPr/>
          </p:nvSpPr>
          <p:spPr bwMode="auto">
            <a:xfrm>
              <a:off x="3581400" y="2286000"/>
              <a:ext cx="0" cy="83820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pic>
        <p:nvPicPr>
          <p:cNvPr id="11"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6360" y="4056993"/>
            <a:ext cx="4225384" cy="192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75538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有序数据</a:t>
            </a:r>
            <a:endParaRPr lang="zh-CN" altLang="en-US" dirty="0"/>
          </a:p>
        </p:txBody>
      </p:sp>
      <p:sp>
        <p:nvSpPr>
          <p:cNvPr id="3" name="内容占位符 2"/>
          <p:cNvSpPr>
            <a:spLocks noGrp="1"/>
          </p:cNvSpPr>
          <p:nvPr>
            <p:ph idx="1"/>
          </p:nvPr>
        </p:nvSpPr>
        <p:spPr/>
        <p:txBody>
          <a:bodyPr/>
          <a:lstStyle/>
          <a:p>
            <a:r>
              <a:rPr lang="zh-CN" altLang="en-US" dirty="0"/>
              <a:t>序列数据</a:t>
            </a:r>
            <a:r>
              <a:rPr lang="zh-CN" altLang="en-US" sz="1800" dirty="0"/>
              <a:t>（</a:t>
            </a:r>
            <a:r>
              <a:rPr lang="en-US" altLang="zh-CN" sz="1800" dirty="0"/>
              <a:t>sequence data</a:t>
            </a:r>
            <a:r>
              <a:rPr lang="zh-CN" altLang="en-US" sz="1800" dirty="0"/>
              <a:t>）</a:t>
            </a:r>
          </a:p>
          <a:p>
            <a:pPr lvl="1"/>
            <a:r>
              <a:rPr lang="zh-CN" altLang="en-US" dirty="0"/>
              <a:t>个体项的序列 </a:t>
            </a:r>
          </a:p>
          <a:p>
            <a:pPr lvl="1"/>
            <a:r>
              <a:rPr lang="zh-CN" altLang="en-US" dirty="0"/>
              <a:t>例：基因组序列数据</a:t>
            </a:r>
          </a:p>
          <a:p>
            <a:pPr lvl="2"/>
            <a:r>
              <a:rPr lang="en-US" altLang="zh-CN" dirty="0"/>
              <a:t>DNA</a:t>
            </a:r>
            <a:r>
              <a:rPr lang="zh-CN" altLang="en-US" dirty="0"/>
              <a:t>都由</a:t>
            </a:r>
            <a:r>
              <a:rPr lang="en-US" altLang="zh-CN" dirty="0"/>
              <a:t>4</a:t>
            </a:r>
            <a:r>
              <a:rPr lang="zh-CN" altLang="en-US" dirty="0"/>
              <a:t>种核苷酸 </a:t>
            </a:r>
            <a:r>
              <a:rPr lang="en-US" altLang="zh-CN" dirty="0"/>
              <a:t>A, T, G</a:t>
            </a:r>
            <a:r>
              <a:rPr lang="zh-CN" altLang="en-US" dirty="0"/>
              <a:t>和</a:t>
            </a:r>
            <a:r>
              <a:rPr lang="en-US" altLang="zh-CN" dirty="0"/>
              <a:t>C</a:t>
            </a:r>
            <a:r>
              <a:rPr lang="zh-CN" altLang="en-US" dirty="0"/>
              <a:t>构造</a:t>
            </a:r>
          </a:p>
          <a:p>
            <a:pPr lvl="2"/>
            <a:r>
              <a:rPr lang="zh-CN" altLang="en-US" dirty="0"/>
              <a:t>没有时间标记，但与时序数据类似</a:t>
            </a:r>
          </a:p>
          <a:p>
            <a:pPr lvl="2"/>
            <a:r>
              <a:rPr lang="zh-CN" altLang="en-US" dirty="0"/>
              <a:t>重要的是在序列中的位置</a:t>
            </a:r>
          </a:p>
        </p:txBody>
      </p:sp>
      <p:graphicFrame>
        <p:nvGraphicFramePr>
          <p:cNvPr id="4" name="Object 4"/>
          <p:cNvGraphicFramePr>
            <a:graphicFrameLocks noChangeAspect="1"/>
          </p:cNvGraphicFramePr>
          <p:nvPr>
            <p:extLst>
              <p:ext uri="{D42A27DB-BD31-4B8C-83A1-F6EECF244321}">
                <p14:modId xmlns:p14="http://schemas.microsoft.com/office/powerpoint/2010/main" val="2280015344"/>
              </p:ext>
            </p:extLst>
          </p:nvPr>
        </p:nvGraphicFramePr>
        <p:xfrm>
          <a:off x="6026330" y="2217844"/>
          <a:ext cx="4278313" cy="3651250"/>
        </p:xfrm>
        <a:graphic>
          <a:graphicData uri="http://schemas.openxmlformats.org/presentationml/2006/ole">
            <mc:AlternateContent xmlns:mc="http://schemas.openxmlformats.org/markup-compatibility/2006">
              <mc:Choice xmlns:v="urn:schemas-microsoft-com:vml" Requires="v">
                <p:oleObj spid="_x0000_s7266" name="VISIO" r:id="rId3" imgW="2332800" imgH="1990080" progId="Visio.Drawing.6">
                  <p:embed/>
                </p:oleObj>
              </mc:Choice>
              <mc:Fallback>
                <p:oleObj name="VISIO" r:id="rId3" imgW="2332800" imgH="1990080" progId="Visio.Drawing.6">
                  <p:embed/>
                  <p:pic>
                    <p:nvPicPr>
                      <p:cNvPr id="79053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6330" y="2217844"/>
                        <a:ext cx="4278313" cy="365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08756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0.</a:t>
            </a:r>
            <a:r>
              <a:rPr lang="zh-CN" altLang="en-US" dirty="0" smtClean="0"/>
              <a:t>数据分析概论</a:t>
            </a:r>
            <a:endParaRPr lang="zh-CN" altLang="en-US" dirty="0"/>
          </a:p>
        </p:txBody>
      </p:sp>
      <p:graphicFrame>
        <p:nvGraphicFramePr>
          <p:cNvPr id="11" name="内容占位符 10"/>
          <p:cNvGraphicFramePr>
            <a:graphicFrameLocks noGrp="1"/>
          </p:cNvGraphicFramePr>
          <p:nvPr>
            <p:ph idx="1"/>
            <p:extLst>
              <p:ext uri="{D42A27DB-BD31-4B8C-83A1-F6EECF244321}">
                <p14:modId xmlns:p14="http://schemas.microsoft.com/office/powerpoint/2010/main" val="1746873168"/>
              </p:ext>
            </p:extLst>
          </p:nvPr>
        </p:nvGraphicFramePr>
        <p:xfrm>
          <a:off x="92029" y="2009227"/>
          <a:ext cx="10183654" cy="28886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675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t>有序数据</a:t>
            </a:r>
            <a:endParaRPr lang="zh-CN" altLang="en-US" sz="3600" dirty="0"/>
          </a:p>
        </p:txBody>
      </p:sp>
      <p:sp>
        <p:nvSpPr>
          <p:cNvPr id="3" name="内容占位符 2"/>
          <p:cNvSpPr>
            <a:spLocks noGrp="1"/>
          </p:cNvSpPr>
          <p:nvPr>
            <p:ph idx="1"/>
          </p:nvPr>
        </p:nvSpPr>
        <p:spPr>
          <a:xfrm>
            <a:off x="1097280" y="1845734"/>
            <a:ext cx="5029200" cy="4023360"/>
          </a:xfrm>
        </p:spPr>
        <p:txBody>
          <a:bodyPr/>
          <a:lstStyle/>
          <a:p>
            <a:r>
              <a:rPr lang="zh-CN" altLang="en-US" dirty="0"/>
              <a:t>时间序列数据（</a:t>
            </a:r>
            <a:r>
              <a:rPr lang="en-US" altLang="zh-CN" dirty="0"/>
              <a:t>time series data</a:t>
            </a:r>
            <a:r>
              <a:rPr lang="zh-CN" altLang="en-US" dirty="0"/>
              <a:t>）</a:t>
            </a:r>
          </a:p>
          <a:p>
            <a:pPr lvl="1"/>
            <a:r>
              <a:rPr lang="zh-CN" altLang="en-US" dirty="0"/>
              <a:t>特殊的时序数据，其中每个记录都是一个时间序列</a:t>
            </a:r>
            <a:r>
              <a:rPr lang="en-US" altLang="zh-CN" dirty="0"/>
              <a:t>(time series)</a:t>
            </a:r>
            <a:r>
              <a:rPr lang="zh-CN" altLang="en-US" dirty="0"/>
              <a:t>，即一段时间的测量序列 </a:t>
            </a:r>
          </a:p>
          <a:p>
            <a:pPr lvl="1"/>
            <a:r>
              <a:rPr lang="zh-CN" altLang="en-US" dirty="0"/>
              <a:t>时间自相关（</a:t>
            </a:r>
            <a:r>
              <a:rPr lang="en-US" altLang="zh-CN" dirty="0"/>
              <a:t>temporal autocorrelation</a:t>
            </a:r>
            <a:r>
              <a:rPr lang="zh-CN" altLang="en-US" dirty="0"/>
              <a:t>），即如果两个测量的时间很接近，这些测量的值通常非常相似 </a:t>
            </a:r>
          </a:p>
        </p:txBody>
      </p:sp>
      <p:graphicFrame>
        <p:nvGraphicFramePr>
          <p:cNvPr id="4" name="表格 3"/>
          <p:cNvGraphicFramePr>
            <a:graphicFrameLocks noGrp="1"/>
          </p:cNvGraphicFramePr>
          <p:nvPr>
            <p:extLst>
              <p:ext uri="{D42A27DB-BD31-4B8C-83A1-F6EECF244321}">
                <p14:modId xmlns:p14="http://schemas.microsoft.com/office/powerpoint/2010/main" val="279563221"/>
              </p:ext>
            </p:extLst>
          </p:nvPr>
        </p:nvGraphicFramePr>
        <p:xfrm>
          <a:off x="9839293" y="3342288"/>
          <a:ext cx="1836650" cy="2771408"/>
        </p:xfrm>
        <a:graphic>
          <a:graphicData uri="http://schemas.openxmlformats.org/drawingml/2006/table">
            <a:tbl>
              <a:tblPr firstRow="1" bandRow="1">
                <a:tableStyleId>{5C22544A-7EE6-4342-B048-85BDC9FD1C3A}</a:tableStyleId>
              </a:tblPr>
              <a:tblGrid>
                <a:gridCol w="918325">
                  <a:extLst>
                    <a:ext uri="{9D8B030D-6E8A-4147-A177-3AD203B41FA5}">
                      <a16:colId xmlns:a16="http://schemas.microsoft.com/office/drawing/2014/main" xmlns="" val="4128935191"/>
                    </a:ext>
                  </a:extLst>
                </a:gridCol>
                <a:gridCol w="918325">
                  <a:extLst>
                    <a:ext uri="{9D8B030D-6E8A-4147-A177-3AD203B41FA5}">
                      <a16:colId xmlns:a16="http://schemas.microsoft.com/office/drawing/2014/main" xmlns="" val="1009383186"/>
                    </a:ext>
                  </a:extLst>
                </a:gridCol>
              </a:tblGrid>
              <a:tr h="346426">
                <a:tc>
                  <a:txBody>
                    <a:bodyPr/>
                    <a:lstStyle/>
                    <a:p>
                      <a:r>
                        <a:rPr lang="zh-CN" altLang="en-US" sz="1400" dirty="0" smtClean="0"/>
                        <a:t>年份</a:t>
                      </a:r>
                      <a:endParaRPr lang="zh-CN" altLang="en-US" sz="1400" dirty="0"/>
                    </a:p>
                  </a:txBody>
                  <a:tcPr/>
                </a:tc>
                <a:tc>
                  <a:txBody>
                    <a:bodyPr/>
                    <a:lstStyle/>
                    <a:p>
                      <a:r>
                        <a:rPr lang="zh-CN" altLang="en-US" sz="1400" dirty="0" smtClean="0"/>
                        <a:t>数据</a:t>
                      </a:r>
                      <a:endParaRPr lang="zh-CN" altLang="en-US" sz="1400" dirty="0"/>
                    </a:p>
                  </a:txBody>
                  <a:tcPr/>
                </a:tc>
                <a:extLst>
                  <a:ext uri="{0D108BD9-81ED-4DB2-BD59-A6C34878D82A}">
                    <a16:rowId xmlns:a16="http://schemas.microsoft.com/office/drawing/2014/main" xmlns="" val="86963497"/>
                  </a:ext>
                </a:extLst>
              </a:tr>
              <a:tr h="346426">
                <a:tc>
                  <a:txBody>
                    <a:bodyPr/>
                    <a:lstStyle/>
                    <a:p>
                      <a:r>
                        <a:rPr lang="en-US" altLang="zh-CN" sz="1400" dirty="0" smtClean="0"/>
                        <a:t>2010</a:t>
                      </a:r>
                      <a:endParaRPr lang="zh-CN" altLang="en-US" sz="1400" dirty="0"/>
                    </a:p>
                  </a:txBody>
                  <a:tcPr/>
                </a:tc>
                <a:tc>
                  <a:txBody>
                    <a:bodyPr/>
                    <a:lstStyle/>
                    <a:p>
                      <a:r>
                        <a:rPr lang="en-US" altLang="zh-CN" sz="1400" dirty="0" smtClean="0"/>
                        <a:t>411265.2</a:t>
                      </a:r>
                      <a:endParaRPr lang="zh-CN" altLang="en-US" sz="1400" dirty="0"/>
                    </a:p>
                  </a:txBody>
                  <a:tcPr/>
                </a:tc>
                <a:extLst>
                  <a:ext uri="{0D108BD9-81ED-4DB2-BD59-A6C34878D82A}">
                    <a16:rowId xmlns:a16="http://schemas.microsoft.com/office/drawing/2014/main" xmlns="" val="216250943"/>
                  </a:ext>
                </a:extLst>
              </a:tr>
              <a:tr h="346426">
                <a:tc>
                  <a:txBody>
                    <a:bodyPr/>
                    <a:lstStyle/>
                    <a:p>
                      <a:r>
                        <a:rPr lang="en-US" altLang="zh-CN" sz="1400" dirty="0" smtClean="0"/>
                        <a:t>2011</a:t>
                      </a:r>
                      <a:endParaRPr lang="zh-CN" altLang="en-US" sz="1400" dirty="0"/>
                    </a:p>
                  </a:txBody>
                  <a:tcPr/>
                </a:tc>
                <a:tc>
                  <a:txBody>
                    <a:bodyPr/>
                    <a:lstStyle/>
                    <a:p>
                      <a:r>
                        <a:rPr lang="en-US" altLang="zh-CN" sz="1400" dirty="0" smtClean="0"/>
                        <a:t>484753.2</a:t>
                      </a:r>
                      <a:endParaRPr lang="zh-CN" altLang="en-US" sz="1400" dirty="0"/>
                    </a:p>
                  </a:txBody>
                  <a:tcPr/>
                </a:tc>
                <a:extLst>
                  <a:ext uri="{0D108BD9-81ED-4DB2-BD59-A6C34878D82A}">
                    <a16:rowId xmlns:a16="http://schemas.microsoft.com/office/drawing/2014/main" xmlns="" val="2102307283"/>
                  </a:ext>
                </a:extLst>
              </a:tr>
              <a:tr h="346426">
                <a:tc>
                  <a:txBody>
                    <a:bodyPr/>
                    <a:lstStyle/>
                    <a:p>
                      <a:r>
                        <a:rPr lang="en-US" altLang="zh-CN" sz="1400" dirty="0" smtClean="0"/>
                        <a:t>2012</a:t>
                      </a:r>
                      <a:endParaRPr lang="zh-CN" altLang="en-US" sz="1400" dirty="0"/>
                    </a:p>
                  </a:txBody>
                  <a:tcPr/>
                </a:tc>
                <a:tc>
                  <a:txBody>
                    <a:bodyPr/>
                    <a:lstStyle/>
                    <a:p>
                      <a:r>
                        <a:rPr lang="en-US" altLang="zh-CN" sz="1400" dirty="0" smtClean="0"/>
                        <a:t>539116.5</a:t>
                      </a:r>
                      <a:endParaRPr lang="zh-CN" altLang="en-US" sz="1400" dirty="0"/>
                    </a:p>
                  </a:txBody>
                  <a:tcPr/>
                </a:tc>
                <a:extLst>
                  <a:ext uri="{0D108BD9-81ED-4DB2-BD59-A6C34878D82A}">
                    <a16:rowId xmlns:a16="http://schemas.microsoft.com/office/drawing/2014/main" xmlns="" val="1360005676"/>
                  </a:ext>
                </a:extLst>
              </a:tr>
              <a:tr h="346426">
                <a:tc>
                  <a:txBody>
                    <a:bodyPr/>
                    <a:lstStyle/>
                    <a:p>
                      <a:r>
                        <a:rPr lang="en-US" altLang="zh-CN" sz="1400" dirty="0" smtClean="0"/>
                        <a:t>2013</a:t>
                      </a:r>
                      <a:endParaRPr lang="zh-CN" altLang="en-US" sz="1400" dirty="0"/>
                    </a:p>
                  </a:txBody>
                  <a:tcPr/>
                </a:tc>
                <a:tc>
                  <a:txBody>
                    <a:bodyPr/>
                    <a:lstStyle/>
                    <a:p>
                      <a:r>
                        <a:rPr lang="en-US" altLang="zh-CN" sz="1400" dirty="0" smtClean="0"/>
                        <a:t>590422.4</a:t>
                      </a:r>
                      <a:endParaRPr lang="zh-CN" altLang="en-US" sz="1400" dirty="0"/>
                    </a:p>
                  </a:txBody>
                  <a:tcPr/>
                </a:tc>
                <a:extLst>
                  <a:ext uri="{0D108BD9-81ED-4DB2-BD59-A6C34878D82A}">
                    <a16:rowId xmlns:a16="http://schemas.microsoft.com/office/drawing/2014/main" xmlns="" val="219989056"/>
                  </a:ext>
                </a:extLst>
              </a:tr>
              <a:tr h="346426">
                <a:tc>
                  <a:txBody>
                    <a:bodyPr/>
                    <a:lstStyle/>
                    <a:p>
                      <a:r>
                        <a:rPr lang="en-US" altLang="zh-CN" sz="1400" dirty="0" smtClean="0"/>
                        <a:t>2014</a:t>
                      </a:r>
                      <a:endParaRPr lang="zh-CN" altLang="en-US" sz="1400" dirty="0"/>
                    </a:p>
                  </a:txBody>
                  <a:tcPr/>
                </a:tc>
                <a:tc>
                  <a:txBody>
                    <a:bodyPr/>
                    <a:lstStyle/>
                    <a:p>
                      <a:r>
                        <a:rPr lang="en-US" altLang="zh-CN" sz="1400" dirty="0" smtClean="0"/>
                        <a:t>644791.1</a:t>
                      </a:r>
                      <a:endParaRPr lang="zh-CN" altLang="en-US" sz="1400" dirty="0"/>
                    </a:p>
                  </a:txBody>
                  <a:tcPr/>
                </a:tc>
                <a:extLst>
                  <a:ext uri="{0D108BD9-81ED-4DB2-BD59-A6C34878D82A}">
                    <a16:rowId xmlns:a16="http://schemas.microsoft.com/office/drawing/2014/main" xmlns="" val="1608988772"/>
                  </a:ext>
                </a:extLst>
              </a:tr>
              <a:tr h="346426">
                <a:tc>
                  <a:txBody>
                    <a:bodyPr/>
                    <a:lstStyle/>
                    <a:p>
                      <a:r>
                        <a:rPr lang="en-US" altLang="zh-CN" sz="1400" dirty="0" smtClean="0"/>
                        <a:t>2015</a:t>
                      </a:r>
                      <a:endParaRPr lang="zh-CN" altLang="en-US" sz="1400" dirty="0"/>
                    </a:p>
                  </a:txBody>
                  <a:tcPr/>
                </a:tc>
                <a:tc>
                  <a:txBody>
                    <a:bodyPr/>
                    <a:lstStyle/>
                    <a:p>
                      <a:r>
                        <a:rPr lang="en-US" altLang="zh-CN" sz="1400" dirty="0" smtClean="0"/>
                        <a:t>682635.1</a:t>
                      </a:r>
                      <a:endParaRPr lang="zh-CN" altLang="en-US" sz="1400" dirty="0"/>
                    </a:p>
                  </a:txBody>
                  <a:tcPr/>
                </a:tc>
                <a:extLst>
                  <a:ext uri="{0D108BD9-81ED-4DB2-BD59-A6C34878D82A}">
                    <a16:rowId xmlns:a16="http://schemas.microsoft.com/office/drawing/2014/main" xmlns="" val="2191271204"/>
                  </a:ext>
                </a:extLst>
              </a:tr>
              <a:tr h="346426">
                <a:tc>
                  <a:txBody>
                    <a:bodyPr/>
                    <a:lstStyle/>
                    <a:p>
                      <a:r>
                        <a:rPr lang="en-US" altLang="zh-CN" sz="1400" dirty="0" smtClean="0"/>
                        <a:t>2016</a:t>
                      </a:r>
                      <a:endParaRPr lang="zh-CN" altLang="en-US" sz="1400" dirty="0"/>
                    </a:p>
                  </a:txBody>
                  <a:tcPr/>
                </a:tc>
                <a:tc>
                  <a:txBody>
                    <a:bodyPr/>
                    <a:lstStyle/>
                    <a:p>
                      <a:endParaRPr lang="zh-CN" altLang="en-US" sz="1400" dirty="0"/>
                    </a:p>
                  </a:txBody>
                  <a:tcPr/>
                </a:tc>
                <a:extLst>
                  <a:ext uri="{0D108BD9-81ED-4DB2-BD59-A6C34878D82A}">
                    <a16:rowId xmlns:a16="http://schemas.microsoft.com/office/drawing/2014/main" xmlns="" val="3649031024"/>
                  </a:ext>
                </a:extLst>
              </a:tr>
            </a:tbl>
          </a:graphicData>
        </a:graphic>
      </p:graphicFrame>
      <p:sp>
        <p:nvSpPr>
          <p:cNvPr id="5" name="文本框 4"/>
          <p:cNvSpPr txBox="1"/>
          <p:nvPr/>
        </p:nvSpPr>
        <p:spPr>
          <a:xfrm>
            <a:off x="10362763" y="6155774"/>
            <a:ext cx="1313180" cy="261610"/>
          </a:xfrm>
          <a:prstGeom prst="rect">
            <a:avLst/>
          </a:prstGeom>
          <a:noFill/>
        </p:spPr>
        <p:txBody>
          <a:bodyPr wrap="none" rtlCol="0">
            <a:spAutoFit/>
          </a:bodyPr>
          <a:lstStyle/>
          <a:p>
            <a:r>
              <a:rPr lang="zh-CN" altLang="en-US" sz="1100" dirty="0" smtClean="0"/>
              <a:t>单位：亿元人民币</a:t>
            </a:r>
            <a:endParaRPr lang="zh-CN" altLang="en-US" sz="1100"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2732" y="221445"/>
            <a:ext cx="4963218" cy="2743583"/>
          </a:xfrm>
          <a:prstGeom prst="rect">
            <a:avLst/>
          </a:prstGeom>
        </p:spPr>
      </p:pic>
      <p:graphicFrame>
        <p:nvGraphicFramePr>
          <p:cNvPr id="7" name="表格 6"/>
          <p:cNvGraphicFramePr>
            <a:graphicFrameLocks noGrp="1"/>
          </p:cNvGraphicFramePr>
          <p:nvPr>
            <p:extLst>
              <p:ext uri="{D42A27DB-BD31-4B8C-83A1-F6EECF244321}">
                <p14:modId xmlns:p14="http://schemas.microsoft.com/office/powerpoint/2010/main" val="2635662869"/>
              </p:ext>
            </p:extLst>
          </p:nvPr>
        </p:nvGraphicFramePr>
        <p:xfrm>
          <a:off x="6126480" y="3342288"/>
          <a:ext cx="1987538" cy="2771408"/>
        </p:xfrm>
        <a:graphic>
          <a:graphicData uri="http://schemas.openxmlformats.org/drawingml/2006/table">
            <a:tbl>
              <a:tblPr firstRow="1" bandRow="1">
                <a:tableStyleId>{5C22544A-7EE6-4342-B048-85BDC9FD1C3A}</a:tableStyleId>
              </a:tblPr>
              <a:tblGrid>
                <a:gridCol w="993769">
                  <a:extLst>
                    <a:ext uri="{9D8B030D-6E8A-4147-A177-3AD203B41FA5}">
                      <a16:colId xmlns:a16="http://schemas.microsoft.com/office/drawing/2014/main" xmlns="" val="3505253589"/>
                    </a:ext>
                  </a:extLst>
                </a:gridCol>
                <a:gridCol w="993769">
                  <a:extLst>
                    <a:ext uri="{9D8B030D-6E8A-4147-A177-3AD203B41FA5}">
                      <a16:colId xmlns:a16="http://schemas.microsoft.com/office/drawing/2014/main" xmlns="" val="922289216"/>
                    </a:ext>
                  </a:extLst>
                </a:gridCol>
              </a:tblGrid>
              <a:tr h="346426">
                <a:tc>
                  <a:txBody>
                    <a:bodyPr/>
                    <a:lstStyle/>
                    <a:p>
                      <a:r>
                        <a:rPr lang="zh-CN" altLang="en-US" sz="1400" dirty="0" smtClean="0"/>
                        <a:t>年份</a:t>
                      </a:r>
                      <a:endParaRPr lang="zh-CN" altLang="en-US" sz="1400" dirty="0"/>
                    </a:p>
                  </a:txBody>
                  <a:tcPr/>
                </a:tc>
                <a:tc>
                  <a:txBody>
                    <a:bodyPr/>
                    <a:lstStyle/>
                    <a:p>
                      <a:r>
                        <a:rPr lang="zh-CN" altLang="en-US" sz="1400" dirty="0" smtClean="0"/>
                        <a:t>数据</a:t>
                      </a:r>
                      <a:endParaRPr lang="zh-CN" altLang="en-US" sz="1400" dirty="0"/>
                    </a:p>
                  </a:txBody>
                  <a:tcPr/>
                </a:tc>
                <a:extLst>
                  <a:ext uri="{0D108BD9-81ED-4DB2-BD59-A6C34878D82A}">
                    <a16:rowId xmlns:a16="http://schemas.microsoft.com/office/drawing/2014/main" xmlns="" val="1509239642"/>
                  </a:ext>
                </a:extLst>
              </a:tr>
              <a:tr h="346426">
                <a:tc>
                  <a:txBody>
                    <a:bodyPr/>
                    <a:lstStyle/>
                    <a:p>
                      <a:r>
                        <a:rPr lang="en-US" altLang="zh-CN" sz="1400" dirty="0" smtClean="0"/>
                        <a:t>1996</a:t>
                      </a:r>
                      <a:endParaRPr lang="zh-CN" altLang="en-US" sz="1400" dirty="0"/>
                    </a:p>
                  </a:txBody>
                  <a:tcPr/>
                </a:tc>
                <a:tc>
                  <a:txBody>
                    <a:bodyPr/>
                    <a:lstStyle/>
                    <a:p>
                      <a:r>
                        <a:rPr lang="en-US" altLang="zh-CN" sz="1400" dirty="0" smtClean="0"/>
                        <a:t>70779.6</a:t>
                      </a:r>
                      <a:endParaRPr lang="zh-CN" altLang="en-US" sz="1400" dirty="0"/>
                    </a:p>
                  </a:txBody>
                  <a:tcPr/>
                </a:tc>
                <a:extLst>
                  <a:ext uri="{0D108BD9-81ED-4DB2-BD59-A6C34878D82A}">
                    <a16:rowId xmlns:a16="http://schemas.microsoft.com/office/drawing/2014/main" xmlns="" val="2558535033"/>
                  </a:ext>
                </a:extLst>
              </a:tr>
              <a:tr h="346426">
                <a:tc>
                  <a:txBody>
                    <a:bodyPr/>
                    <a:lstStyle/>
                    <a:p>
                      <a:r>
                        <a:rPr lang="en-US" altLang="zh-CN" sz="1400" dirty="0" smtClean="0"/>
                        <a:t>1997</a:t>
                      </a:r>
                      <a:endParaRPr lang="zh-CN" altLang="en-US" sz="1400" dirty="0"/>
                    </a:p>
                  </a:txBody>
                  <a:tcPr/>
                </a:tc>
                <a:tc>
                  <a:txBody>
                    <a:bodyPr/>
                    <a:lstStyle/>
                    <a:p>
                      <a:r>
                        <a:rPr lang="en-US" altLang="zh-CN" sz="1400" dirty="0" smtClean="0"/>
                        <a:t>78802.9</a:t>
                      </a:r>
                      <a:endParaRPr lang="zh-CN" altLang="en-US" sz="1400" dirty="0"/>
                    </a:p>
                  </a:txBody>
                  <a:tcPr/>
                </a:tc>
                <a:extLst>
                  <a:ext uri="{0D108BD9-81ED-4DB2-BD59-A6C34878D82A}">
                    <a16:rowId xmlns:a16="http://schemas.microsoft.com/office/drawing/2014/main" xmlns="" val="2189286953"/>
                  </a:ext>
                </a:extLst>
              </a:tr>
              <a:tr h="346426">
                <a:tc>
                  <a:txBody>
                    <a:bodyPr/>
                    <a:lstStyle/>
                    <a:p>
                      <a:r>
                        <a:rPr lang="en-US" altLang="zh-CN" sz="1400" dirty="0" smtClean="0"/>
                        <a:t>1998</a:t>
                      </a:r>
                      <a:endParaRPr lang="zh-CN" altLang="en-US" sz="1400" dirty="0"/>
                    </a:p>
                  </a:txBody>
                  <a:tcPr/>
                </a:tc>
                <a:tc>
                  <a:txBody>
                    <a:bodyPr/>
                    <a:lstStyle/>
                    <a:p>
                      <a:r>
                        <a:rPr lang="en-US" altLang="zh-CN" sz="1400" dirty="0" smtClean="0"/>
                        <a:t>83817.6</a:t>
                      </a:r>
                      <a:endParaRPr lang="zh-CN" altLang="en-US" sz="1400" dirty="0"/>
                    </a:p>
                  </a:txBody>
                  <a:tcPr/>
                </a:tc>
                <a:extLst>
                  <a:ext uri="{0D108BD9-81ED-4DB2-BD59-A6C34878D82A}">
                    <a16:rowId xmlns:a16="http://schemas.microsoft.com/office/drawing/2014/main" xmlns="" val="392501353"/>
                  </a:ext>
                </a:extLst>
              </a:tr>
              <a:tr h="346426">
                <a:tc>
                  <a:txBody>
                    <a:bodyPr/>
                    <a:lstStyle/>
                    <a:p>
                      <a:r>
                        <a:rPr lang="en-US" altLang="zh-CN" sz="1400" dirty="0" smtClean="0"/>
                        <a:t>1999</a:t>
                      </a:r>
                      <a:endParaRPr lang="zh-CN" altLang="en-US" sz="1400" dirty="0"/>
                    </a:p>
                  </a:txBody>
                  <a:tcPr/>
                </a:tc>
                <a:tc>
                  <a:txBody>
                    <a:bodyPr/>
                    <a:lstStyle/>
                    <a:p>
                      <a:r>
                        <a:rPr lang="en-US" altLang="zh-CN" sz="1400" dirty="0" smtClean="0"/>
                        <a:t>89366.5</a:t>
                      </a:r>
                      <a:endParaRPr lang="zh-CN" altLang="en-US" sz="1400" dirty="0"/>
                    </a:p>
                  </a:txBody>
                  <a:tcPr/>
                </a:tc>
                <a:extLst>
                  <a:ext uri="{0D108BD9-81ED-4DB2-BD59-A6C34878D82A}">
                    <a16:rowId xmlns:a16="http://schemas.microsoft.com/office/drawing/2014/main" xmlns="" val="765375714"/>
                  </a:ext>
                </a:extLst>
              </a:tr>
              <a:tr h="346426">
                <a:tc>
                  <a:txBody>
                    <a:bodyPr/>
                    <a:lstStyle/>
                    <a:p>
                      <a:r>
                        <a:rPr lang="en-US" altLang="zh-CN" sz="1400" dirty="0" smtClean="0"/>
                        <a:t>2000</a:t>
                      </a:r>
                      <a:endParaRPr lang="zh-CN" altLang="en-US" sz="1400" dirty="0"/>
                    </a:p>
                  </a:txBody>
                  <a:tcPr/>
                </a:tc>
                <a:tc>
                  <a:txBody>
                    <a:bodyPr/>
                    <a:lstStyle/>
                    <a:p>
                      <a:r>
                        <a:rPr lang="en-US" altLang="zh-CN" sz="1400" dirty="0" smtClean="0"/>
                        <a:t>99066.1</a:t>
                      </a:r>
                      <a:endParaRPr lang="zh-CN" altLang="en-US" sz="1400" dirty="0"/>
                    </a:p>
                  </a:txBody>
                  <a:tcPr/>
                </a:tc>
                <a:extLst>
                  <a:ext uri="{0D108BD9-81ED-4DB2-BD59-A6C34878D82A}">
                    <a16:rowId xmlns:a16="http://schemas.microsoft.com/office/drawing/2014/main" xmlns="" val="2793263250"/>
                  </a:ext>
                </a:extLst>
              </a:tr>
              <a:tr h="346426">
                <a:tc>
                  <a:txBody>
                    <a:bodyPr/>
                    <a:lstStyle/>
                    <a:p>
                      <a:r>
                        <a:rPr lang="en-US" altLang="zh-CN" sz="1400" dirty="0" smtClean="0"/>
                        <a:t>2001</a:t>
                      </a:r>
                      <a:endParaRPr lang="zh-CN" altLang="en-US" sz="1400" dirty="0"/>
                    </a:p>
                  </a:txBody>
                  <a:tcPr/>
                </a:tc>
                <a:tc>
                  <a:txBody>
                    <a:bodyPr/>
                    <a:lstStyle/>
                    <a:p>
                      <a:r>
                        <a:rPr lang="en-US" altLang="zh-CN" sz="1400" dirty="0" smtClean="0"/>
                        <a:t>109276.2</a:t>
                      </a:r>
                      <a:endParaRPr lang="zh-CN" altLang="en-US" sz="1400" dirty="0"/>
                    </a:p>
                  </a:txBody>
                  <a:tcPr/>
                </a:tc>
                <a:extLst>
                  <a:ext uri="{0D108BD9-81ED-4DB2-BD59-A6C34878D82A}">
                    <a16:rowId xmlns:a16="http://schemas.microsoft.com/office/drawing/2014/main" xmlns="" val="1496814964"/>
                  </a:ext>
                </a:extLst>
              </a:tr>
              <a:tr h="346426">
                <a:tc>
                  <a:txBody>
                    <a:bodyPr/>
                    <a:lstStyle/>
                    <a:p>
                      <a:r>
                        <a:rPr lang="en-US" altLang="zh-CN" sz="1400" dirty="0" smtClean="0"/>
                        <a:t>2002</a:t>
                      </a:r>
                      <a:endParaRPr lang="zh-CN" altLang="en-US" sz="1400" dirty="0"/>
                    </a:p>
                  </a:txBody>
                  <a:tcPr/>
                </a:tc>
                <a:tc>
                  <a:txBody>
                    <a:bodyPr/>
                    <a:lstStyle/>
                    <a:p>
                      <a:r>
                        <a:rPr lang="en-US" altLang="zh-CN" sz="1400" dirty="0" smtClean="0"/>
                        <a:t>120480.4</a:t>
                      </a:r>
                      <a:endParaRPr lang="zh-CN" altLang="en-US" sz="1400" dirty="0"/>
                    </a:p>
                  </a:txBody>
                  <a:tcPr/>
                </a:tc>
                <a:extLst>
                  <a:ext uri="{0D108BD9-81ED-4DB2-BD59-A6C34878D82A}">
                    <a16:rowId xmlns:a16="http://schemas.microsoft.com/office/drawing/2014/main" xmlns="" val="2461719695"/>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1734850216"/>
              </p:ext>
            </p:extLst>
          </p:nvPr>
        </p:nvGraphicFramePr>
        <p:xfrm>
          <a:off x="8114018" y="3342288"/>
          <a:ext cx="1743636" cy="2771408"/>
        </p:xfrm>
        <a:graphic>
          <a:graphicData uri="http://schemas.openxmlformats.org/drawingml/2006/table">
            <a:tbl>
              <a:tblPr firstRow="1" bandRow="1">
                <a:tableStyleId>{5C22544A-7EE6-4342-B048-85BDC9FD1C3A}</a:tableStyleId>
              </a:tblPr>
              <a:tblGrid>
                <a:gridCol w="871818">
                  <a:extLst>
                    <a:ext uri="{9D8B030D-6E8A-4147-A177-3AD203B41FA5}">
                      <a16:colId xmlns:a16="http://schemas.microsoft.com/office/drawing/2014/main" xmlns="" val="2334305558"/>
                    </a:ext>
                  </a:extLst>
                </a:gridCol>
                <a:gridCol w="871818">
                  <a:extLst>
                    <a:ext uri="{9D8B030D-6E8A-4147-A177-3AD203B41FA5}">
                      <a16:colId xmlns:a16="http://schemas.microsoft.com/office/drawing/2014/main" xmlns="" val="3428777497"/>
                    </a:ext>
                  </a:extLst>
                </a:gridCol>
              </a:tblGrid>
              <a:tr h="346426">
                <a:tc>
                  <a:txBody>
                    <a:bodyPr/>
                    <a:lstStyle/>
                    <a:p>
                      <a:r>
                        <a:rPr lang="zh-CN" altLang="en-US" sz="1400" dirty="0" smtClean="0"/>
                        <a:t>年份</a:t>
                      </a:r>
                      <a:endParaRPr lang="zh-CN" altLang="en-US" sz="1400" dirty="0"/>
                    </a:p>
                  </a:txBody>
                  <a:tcPr/>
                </a:tc>
                <a:tc>
                  <a:txBody>
                    <a:bodyPr/>
                    <a:lstStyle/>
                    <a:p>
                      <a:r>
                        <a:rPr lang="zh-CN" altLang="en-US" sz="1400" dirty="0" smtClean="0"/>
                        <a:t>数据</a:t>
                      </a:r>
                      <a:endParaRPr lang="zh-CN" altLang="en-US" sz="1400" dirty="0"/>
                    </a:p>
                  </a:txBody>
                  <a:tcPr/>
                </a:tc>
                <a:extLst>
                  <a:ext uri="{0D108BD9-81ED-4DB2-BD59-A6C34878D82A}">
                    <a16:rowId xmlns:a16="http://schemas.microsoft.com/office/drawing/2014/main" xmlns="" val="2309740911"/>
                  </a:ext>
                </a:extLst>
              </a:tr>
              <a:tr h="346426">
                <a:tc>
                  <a:txBody>
                    <a:bodyPr/>
                    <a:lstStyle/>
                    <a:p>
                      <a:r>
                        <a:rPr lang="en-US" altLang="zh-CN" sz="1400" dirty="0" smtClean="0"/>
                        <a:t>2003</a:t>
                      </a:r>
                      <a:endParaRPr lang="zh-CN" altLang="en-US" sz="1400" dirty="0"/>
                    </a:p>
                  </a:txBody>
                  <a:tcPr/>
                </a:tc>
                <a:tc>
                  <a:txBody>
                    <a:bodyPr/>
                    <a:lstStyle/>
                    <a:p>
                      <a:r>
                        <a:rPr lang="en-US" altLang="zh-CN" sz="1400" dirty="0" smtClean="0"/>
                        <a:t>136576.3</a:t>
                      </a:r>
                      <a:endParaRPr lang="zh-CN" altLang="en-US" sz="1400" dirty="0"/>
                    </a:p>
                  </a:txBody>
                  <a:tcPr/>
                </a:tc>
                <a:extLst>
                  <a:ext uri="{0D108BD9-81ED-4DB2-BD59-A6C34878D82A}">
                    <a16:rowId xmlns:a16="http://schemas.microsoft.com/office/drawing/2014/main" xmlns="" val="4017585561"/>
                  </a:ext>
                </a:extLst>
              </a:tr>
              <a:tr h="346426">
                <a:tc>
                  <a:txBody>
                    <a:bodyPr/>
                    <a:lstStyle/>
                    <a:p>
                      <a:r>
                        <a:rPr lang="en-US" altLang="zh-CN" sz="1400" dirty="0" smtClean="0"/>
                        <a:t>2004</a:t>
                      </a:r>
                      <a:endParaRPr lang="zh-CN" altLang="en-US" sz="1400" dirty="0"/>
                    </a:p>
                  </a:txBody>
                  <a:tcPr/>
                </a:tc>
                <a:tc>
                  <a:txBody>
                    <a:bodyPr/>
                    <a:lstStyle/>
                    <a:p>
                      <a:r>
                        <a:rPr lang="en-US" altLang="zh-CN" sz="1400" dirty="0" smtClean="0"/>
                        <a:t>161415.4</a:t>
                      </a:r>
                      <a:endParaRPr lang="zh-CN" altLang="en-US" sz="1400" dirty="0"/>
                    </a:p>
                  </a:txBody>
                  <a:tcPr/>
                </a:tc>
                <a:extLst>
                  <a:ext uri="{0D108BD9-81ED-4DB2-BD59-A6C34878D82A}">
                    <a16:rowId xmlns:a16="http://schemas.microsoft.com/office/drawing/2014/main" xmlns="" val="1275143109"/>
                  </a:ext>
                </a:extLst>
              </a:tr>
              <a:tr h="346426">
                <a:tc>
                  <a:txBody>
                    <a:bodyPr/>
                    <a:lstStyle/>
                    <a:p>
                      <a:r>
                        <a:rPr lang="en-US" altLang="zh-CN" sz="1400" dirty="0" smtClean="0"/>
                        <a:t>2005</a:t>
                      </a:r>
                      <a:endParaRPr lang="zh-CN" altLang="en-US" sz="1400" dirty="0"/>
                    </a:p>
                  </a:txBody>
                  <a:tcPr/>
                </a:tc>
                <a:tc>
                  <a:txBody>
                    <a:bodyPr/>
                    <a:lstStyle/>
                    <a:p>
                      <a:r>
                        <a:rPr lang="en-US" altLang="zh-CN" sz="1400" dirty="0" smtClean="0"/>
                        <a:t>185998.9</a:t>
                      </a:r>
                      <a:endParaRPr lang="zh-CN" altLang="en-US" sz="1400" dirty="0"/>
                    </a:p>
                  </a:txBody>
                  <a:tcPr/>
                </a:tc>
                <a:extLst>
                  <a:ext uri="{0D108BD9-81ED-4DB2-BD59-A6C34878D82A}">
                    <a16:rowId xmlns:a16="http://schemas.microsoft.com/office/drawing/2014/main" xmlns="" val="173262911"/>
                  </a:ext>
                </a:extLst>
              </a:tr>
              <a:tr h="346426">
                <a:tc>
                  <a:txBody>
                    <a:bodyPr/>
                    <a:lstStyle/>
                    <a:p>
                      <a:r>
                        <a:rPr lang="en-US" altLang="zh-CN" sz="1400" dirty="0" smtClean="0"/>
                        <a:t>2006</a:t>
                      </a:r>
                      <a:endParaRPr lang="zh-CN" altLang="en-US" sz="1400" dirty="0"/>
                    </a:p>
                  </a:txBody>
                  <a:tcPr/>
                </a:tc>
                <a:tc>
                  <a:txBody>
                    <a:bodyPr/>
                    <a:lstStyle/>
                    <a:p>
                      <a:r>
                        <a:rPr lang="en-US" altLang="zh-CN" sz="1400" dirty="0" smtClean="0"/>
                        <a:t>219028.5</a:t>
                      </a:r>
                      <a:endParaRPr lang="zh-CN" altLang="en-US" sz="1400" dirty="0"/>
                    </a:p>
                  </a:txBody>
                  <a:tcPr/>
                </a:tc>
                <a:extLst>
                  <a:ext uri="{0D108BD9-81ED-4DB2-BD59-A6C34878D82A}">
                    <a16:rowId xmlns:a16="http://schemas.microsoft.com/office/drawing/2014/main" xmlns="" val="3328293505"/>
                  </a:ext>
                </a:extLst>
              </a:tr>
              <a:tr h="346426">
                <a:tc>
                  <a:txBody>
                    <a:bodyPr/>
                    <a:lstStyle/>
                    <a:p>
                      <a:r>
                        <a:rPr lang="en-US" altLang="zh-CN" sz="1400" dirty="0" smtClean="0"/>
                        <a:t>2007</a:t>
                      </a:r>
                      <a:endParaRPr lang="zh-CN" altLang="en-US" sz="1400" dirty="0"/>
                    </a:p>
                  </a:txBody>
                  <a:tcPr/>
                </a:tc>
                <a:tc>
                  <a:txBody>
                    <a:bodyPr/>
                    <a:lstStyle/>
                    <a:p>
                      <a:r>
                        <a:rPr lang="en-US" altLang="zh-CN" sz="1400" dirty="0" smtClean="0"/>
                        <a:t>270844.0</a:t>
                      </a:r>
                      <a:endParaRPr lang="zh-CN" altLang="en-US" sz="1400" dirty="0"/>
                    </a:p>
                  </a:txBody>
                  <a:tcPr/>
                </a:tc>
                <a:extLst>
                  <a:ext uri="{0D108BD9-81ED-4DB2-BD59-A6C34878D82A}">
                    <a16:rowId xmlns:a16="http://schemas.microsoft.com/office/drawing/2014/main" xmlns="" val="2778988357"/>
                  </a:ext>
                </a:extLst>
              </a:tr>
              <a:tr h="346426">
                <a:tc>
                  <a:txBody>
                    <a:bodyPr/>
                    <a:lstStyle/>
                    <a:p>
                      <a:r>
                        <a:rPr lang="en-US" altLang="zh-CN" sz="1400" dirty="0" smtClean="0"/>
                        <a:t>2008</a:t>
                      </a:r>
                      <a:endParaRPr lang="zh-CN" altLang="en-US" sz="1400" dirty="0"/>
                    </a:p>
                  </a:txBody>
                  <a:tcPr/>
                </a:tc>
                <a:tc>
                  <a:txBody>
                    <a:bodyPr/>
                    <a:lstStyle/>
                    <a:p>
                      <a:r>
                        <a:rPr lang="en-US" altLang="zh-CN" sz="1400" dirty="0" smtClean="0"/>
                        <a:t>321500.5</a:t>
                      </a:r>
                      <a:endParaRPr lang="zh-CN" altLang="en-US" sz="1400" dirty="0"/>
                    </a:p>
                  </a:txBody>
                  <a:tcPr/>
                </a:tc>
                <a:extLst>
                  <a:ext uri="{0D108BD9-81ED-4DB2-BD59-A6C34878D82A}">
                    <a16:rowId xmlns:a16="http://schemas.microsoft.com/office/drawing/2014/main" xmlns="" val="803266678"/>
                  </a:ext>
                </a:extLst>
              </a:tr>
              <a:tr h="346426">
                <a:tc>
                  <a:txBody>
                    <a:bodyPr/>
                    <a:lstStyle/>
                    <a:p>
                      <a:r>
                        <a:rPr lang="en-US" altLang="zh-CN" sz="1400" dirty="0" smtClean="0"/>
                        <a:t>2009</a:t>
                      </a:r>
                      <a:endParaRPr lang="zh-CN" altLang="en-US" sz="1400" dirty="0"/>
                    </a:p>
                  </a:txBody>
                  <a:tcPr/>
                </a:tc>
                <a:tc>
                  <a:txBody>
                    <a:bodyPr/>
                    <a:lstStyle/>
                    <a:p>
                      <a:r>
                        <a:rPr lang="en-US" altLang="zh-CN" sz="1400" dirty="0" smtClean="0"/>
                        <a:t>348498.5</a:t>
                      </a:r>
                      <a:endParaRPr lang="zh-CN" altLang="en-US" sz="1400" dirty="0"/>
                    </a:p>
                  </a:txBody>
                  <a:tcPr/>
                </a:tc>
                <a:extLst>
                  <a:ext uri="{0D108BD9-81ED-4DB2-BD59-A6C34878D82A}">
                    <a16:rowId xmlns:a16="http://schemas.microsoft.com/office/drawing/2014/main" xmlns="" val="3267245244"/>
                  </a:ext>
                </a:extLst>
              </a:tr>
            </a:tbl>
          </a:graphicData>
        </a:graphic>
      </p:graphicFrame>
    </p:spTree>
    <p:extLst>
      <p:ext uri="{BB962C8B-B14F-4D97-AF65-F5344CB8AC3E}">
        <p14:creationId xmlns:p14="http://schemas.microsoft.com/office/powerpoint/2010/main" val="1438251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250"/>
                                        <p:tgtEl>
                                          <p:spTgt spid="7"/>
                                        </p:tgtEl>
                                      </p:cBhvr>
                                    </p:animEffect>
                                  </p:childTnLst>
                                </p:cTn>
                              </p:par>
                            </p:childTnLst>
                          </p:cTn>
                        </p:par>
                        <p:par>
                          <p:cTn id="8" fill="hold">
                            <p:stCondLst>
                              <p:cond delay="250"/>
                            </p:stCondLst>
                            <p:childTnLst>
                              <p:par>
                                <p:cTn id="9" presetID="22" presetClass="entr" presetSubtype="4"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250"/>
                                        <p:tgtEl>
                                          <p:spTgt spid="8"/>
                                        </p:tgtEl>
                                      </p:cBhvr>
                                    </p:animEffect>
                                  </p:childTnLst>
                                </p:cTn>
                              </p:par>
                            </p:childTnLst>
                          </p:cTn>
                        </p:par>
                        <p:par>
                          <p:cTn id="12" fill="hold">
                            <p:stCondLst>
                              <p:cond delay="500"/>
                            </p:stCondLst>
                            <p:childTnLst>
                              <p:par>
                                <p:cTn id="13" presetID="22" presetClass="entr" presetSubtype="1"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250"/>
                                        <p:tgtEl>
                                          <p:spTgt spid="4"/>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5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t>时间序列的生成方式</a:t>
            </a:r>
            <a:endParaRPr lang="zh-CN" altLang="en-US" sz="3600" dirty="0"/>
          </a:p>
        </p:txBody>
      </p:sp>
      <p:pic>
        <p:nvPicPr>
          <p:cNvPr id="7" name="内容占位符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83831" y="1985751"/>
            <a:ext cx="5276850" cy="3743325"/>
          </a:xfrm>
        </p:spPr>
      </p:pic>
      <p:sp>
        <p:nvSpPr>
          <p:cNvPr id="4" name="Rectangle 1"/>
          <p:cNvSpPr>
            <a:spLocks noChangeArrowheads="1"/>
          </p:cNvSpPr>
          <p:nvPr/>
        </p:nvSpPr>
        <p:spPr bwMode="auto">
          <a:xfrm>
            <a:off x="1097280" y="1935613"/>
            <a:ext cx="6873677" cy="4308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FF"/>
                </a:solidFill>
                <a:effectLst/>
                <a:latin typeface="Lucida Console" panose="020B0609040504020204" pitchFamily="49" charset="0"/>
              </a:rPr>
              <a:t>&gt; example.data&lt;-rnorm(365,mean=10,sd=4) </a:t>
            </a:r>
            <a:endParaRPr kumimoji="0" lang="en-US" altLang="zh-CN" sz="1400" b="0" i="0" u="none" strike="noStrike" cap="none" normalizeH="0" baseline="0" dirty="0" smtClean="0">
              <a:ln>
                <a:noFill/>
              </a:ln>
              <a:solidFill>
                <a:srgbClr val="0000FF"/>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FF"/>
                </a:solidFill>
                <a:effectLst/>
                <a:latin typeface="Lucida Console" panose="020B0609040504020204" pitchFamily="49" charset="0"/>
              </a:rPr>
              <a:t>&gt; </a:t>
            </a:r>
            <a:r>
              <a:rPr kumimoji="0" lang="en-US" altLang="zh-CN" sz="1400" b="0" i="0" u="none" strike="noStrike" cap="none" normalizeH="0" baseline="0" dirty="0" err="1" smtClean="0">
                <a:ln>
                  <a:noFill/>
                </a:ln>
                <a:solidFill>
                  <a:srgbClr val="0000FF"/>
                </a:solidFill>
                <a:effectLst/>
                <a:latin typeface="Lucida Console" panose="020B0609040504020204" pitchFamily="49" charset="0"/>
              </a:rPr>
              <a:t>testseries</a:t>
            </a:r>
            <a:r>
              <a:rPr kumimoji="0" lang="en-US" altLang="zh-CN" sz="1400" b="0" i="0" u="none" strike="noStrike" cap="none" normalizeH="0" baseline="0" dirty="0" smtClean="0">
                <a:ln>
                  <a:noFill/>
                </a:ln>
                <a:solidFill>
                  <a:srgbClr val="0000FF"/>
                </a:solidFill>
                <a:effectLst/>
                <a:latin typeface="Lucida Console" panose="020B0609040504020204" pitchFamily="49" charset="0"/>
              </a:rPr>
              <a:t>&lt;-</a:t>
            </a:r>
            <a:r>
              <a:rPr kumimoji="0" lang="zh-CN" altLang="zh-CN" sz="1400" b="0" i="0" u="none" strike="noStrike" cap="none" normalizeH="0" baseline="0" dirty="0" smtClean="0">
                <a:ln>
                  <a:noFill/>
                </a:ln>
                <a:solidFill>
                  <a:srgbClr val="0000FF"/>
                </a:solidFill>
                <a:effectLst/>
                <a:latin typeface="Lucida Console" panose="020B0609040504020204" pitchFamily="49" charset="0"/>
              </a:rPr>
              <a:t>ts(example.data,frequency = 365,start=c(2017,1,1))</a:t>
            </a:r>
            <a:endParaRPr kumimoji="0" lang="zh-CN" altLang="zh-CN" sz="3200" b="0" i="0" u="none" strike="noStrike" cap="none" normalizeH="0" baseline="0" dirty="0" smtClean="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1097280" y="2564753"/>
            <a:ext cx="2040623" cy="86177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00"/>
                </a:solidFill>
                <a:effectLst/>
                <a:latin typeface="Lucida Console" panose="020B0609040504020204" pitchFamily="49" charset="0"/>
              </a:rPr>
              <a:t>Time Series: </a:t>
            </a:r>
            <a:endParaRPr kumimoji="0" lang="en-US" altLang="zh-CN" sz="1400" b="0" i="0" u="none" strike="noStrike" cap="none" normalizeH="0" baseline="0" dirty="0" smtClean="0">
              <a:ln>
                <a:noFill/>
              </a:ln>
              <a:solidFill>
                <a:srgbClr val="000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00"/>
                </a:solidFill>
                <a:effectLst/>
                <a:latin typeface="Lucida Console" panose="020B0609040504020204" pitchFamily="49" charset="0"/>
              </a:rPr>
              <a:t>Start = c(2017, 1) </a:t>
            </a:r>
            <a:endParaRPr kumimoji="0" lang="en-US" altLang="zh-CN" sz="1400" b="0" i="0" u="none" strike="noStrike" cap="none" normalizeH="0" baseline="0" dirty="0" smtClean="0">
              <a:ln>
                <a:noFill/>
              </a:ln>
              <a:solidFill>
                <a:srgbClr val="000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00"/>
                </a:solidFill>
                <a:effectLst/>
                <a:latin typeface="Lucida Console" panose="020B0609040504020204" pitchFamily="49" charset="0"/>
              </a:rPr>
              <a:t>End = c(2017, 365) </a:t>
            </a:r>
            <a:endParaRPr kumimoji="0" lang="en-US" altLang="zh-CN" sz="1400" b="0" i="0" u="none" strike="noStrike" cap="none" normalizeH="0" baseline="0" dirty="0" smtClean="0">
              <a:ln>
                <a:noFill/>
              </a:ln>
              <a:solidFill>
                <a:srgbClr val="000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00"/>
                </a:solidFill>
                <a:effectLst/>
                <a:latin typeface="Lucida Console" panose="020B0609040504020204" pitchFamily="49" charset="0"/>
              </a:rPr>
              <a:t>Frequency = 365 </a:t>
            </a:r>
            <a:endParaRPr kumimoji="0" lang="zh-CN" altLang="zh-CN" sz="3200" b="0" i="0" u="none" strike="noStrike" cap="none" normalizeH="0" baseline="0" dirty="0" smtClean="0">
              <a:ln>
                <a:noFill/>
              </a:ln>
              <a:solidFill>
                <a:schemeClr val="tx1"/>
              </a:solidFill>
              <a:effectLst/>
              <a:latin typeface="Arial" panose="020B0604020202020204" pitchFamily="34" charset="0"/>
            </a:endParaRPr>
          </a:p>
        </p:txBody>
      </p:sp>
      <p:sp>
        <p:nvSpPr>
          <p:cNvPr id="6" name="文本框 5"/>
          <p:cNvSpPr txBox="1"/>
          <p:nvPr/>
        </p:nvSpPr>
        <p:spPr>
          <a:xfrm>
            <a:off x="7465267" y="5678938"/>
            <a:ext cx="2765503" cy="523220"/>
          </a:xfrm>
          <a:prstGeom prst="rect">
            <a:avLst/>
          </a:prstGeom>
          <a:noFill/>
        </p:spPr>
        <p:txBody>
          <a:bodyPr wrap="square" rtlCol="0">
            <a:spAutoFit/>
          </a:bodyPr>
          <a:lstStyle/>
          <a:p>
            <a:r>
              <a:rPr lang="zh-CN" altLang="en-US" sz="1400" dirty="0" smtClean="0">
                <a:latin typeface="Times New Roman" panose="02020603050405020304" pitchFamily="18" charset="0"/>
                <a:ea typeface="华文楷体" panose="02010600040101010101" pitchFamily="2" charset="-122"/>
                <a:cs typeface="Times New Roman" panose="02020603050405020304" pitchFamily="18" charset="0"/>
              </a:rPr>
              <a:t>提示：</a:t>
            </a:r>
            <a:r>
              <a:rPr lang="en-US" altLang="zh-CN" sz="1400" dirty="0" err="1" smtClean="0">
                <a:latin typeface="Times New Roman" panose="02020603050405020304" pitchFamily="18" charset="0"/>
                <a:ea typeface="华文楷体" panose="02010600040101010101" pitchFamily="2" charset="-122"/>
                <a:cs typeface="Times New Roman" panose="02020603050405020304" pitchFamily="18" charset="0"/>
              </a:rPr>
              <a:t>ts</a:t>
            </a:r>
            <a:r>
              <a:rPr lang="en-US" altLang="zh-CN" sz="14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400" dirty="0" smtClean="0">
                <a:latin typeface="Times New Roman" panose="02020603050405020304" pitchFamily="18" charset="0"/>
                <a:ea typeface="华文楷体" panose="02010600040101010101" pitchFamily="2" charset="-122"/>
                <a:cs typeface="Times New Roman" panose="02020603050405020304" pitchFamily="18" charset="0"/>
              </a:rPr>
              <a:t>函数是生成时间序列的专用函数，内置于</a:t>
            </a:r>
            <a:r>
              <a:rPr lang="en-US" altLang="zh-CN" sz="1400" dirty="0" smtClean="0">
                <a:latin typeface="Times New Roman" panose="02020603050405020304" pitchFamily="18" charset="0"/>
                <a:ea typeface="华文楷体" panose="02010600040101010101" pitchFamily="2" charset="-122"/>
                <a:cs typeface="Times New Roman" panose="02020603050405020304" pitchFamily="18" charset="0"/>
              </a:rPr>
              <a:t>stats</a:t>
            </a:r>
            <a:r>
              <a:rPr lang="zh-CN" altLang="en-US" sz="1400" dirty="0" smtClean="0">
                <a:latin typeface="Times New Roman" panose="02020603050405020304" pitchFamily="18" charset="0"/>
                <a:ea typeface="华文楷体" panose="02010600040101010101" pitchFamily="2" charset="-122"/>
                <a:cs typeface="Times New Roman" panose="02020603050405020304" pitchFamily="18" charset="0"/>
              </a:rPr>
              <a:t>包中</a:t>
            </a:r>
            <a:endParaRPr lang="zh-CN" altLang="en-US" sz="14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8" name="Rectangle 3"/>
          <p:cNvSpPr>
            <a:spLocks noChangeArrowheads="1"/>
          </p:cNvSpPr>
          <p:nvPr/>
        </p:nvSpPr>
        <p:spPr bwMode="auto">
          <a:xfrm>
            <a:off x="9029051" y="2348303"/>
            <a:ext cx="1673535" cy="18466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smtClean="0">
                <a:ln>
                  <a:noFill/>
                </a:ln>
                <a:solidFill>
                  <a:srgbClr val="0000FF"/>
                </a:solidFill>
                <a:effectLst/>
                <a:latin typeface="Lucida Console" panose="020B0609040504020204" pitchFamily="49" charset="0"/>
              </a:rPr>
              <a:t>&gt; plot(testseries)</a:t>
            </a:r>
            <a:endParaRPr kumimoji="0" lang="zh-CN" altLang="zh-CN" sz="2800" b="0" i="0" u="none" strike="noStrike" cap="none" normalizeH="0" baseline="0" smtClean="0">
              <a:ln>
                <a:noFill/>
              </a:ln>
              <a:solidFill>
                <a:schemeClr val="tx1"/>
              </a:solidFill>
              <a:effectLst/>
              <a:latin typeface="Arial" panose="020B0604020202020204" pitchFamily="34" charset="0"/>
            </a:endParaRPr>
          </a:p>
        </p:txBody>
      </p:sp>
      <p:pic>
        <p:nvPicPr>
          <p:cNvPr id="9" name="图片 8"/>
          <p:cNvPicPr>
            <a:picLocks noChangeAspect="1"/>
          </p:cNvPicPr>
          <p:nvPr/>
        </p:nvPicPr>
        <p:blipFill>
          <a:blip r:embed="rId3"/>
          <a:stretch>
            <a:fillRect/>
          </a:stretch>
        </p:blipFill>
        <p:spPr>
          <a:xfrm>
            <a:off x="5243531" y="1488491"/>
            <a:ext cx="6517150" cy="4737843"/>
          </a:xfrm>
          <a:prstGeom prst="rect">
            <a:avLst/>
          </a:prstGeom>
        </p:spPr>
      </p:pic>
    </p:spTree>
    <p:extLst>
      <p:ext uri="{BB962C8B-B14F-4D97-AF65-F5344CB8AC3E}">
        <p14:creationId xmlns:p14="http://schemas.microsoft.com/office/powerpoint/2010/main" val="2087786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t>有序数据</a:t>
            </a:r>
            <a:endParaRPr lang="zh-CN" altLang="en-US" sz="3600" dirty="0"/>
          </a:p>
        </p:txBody>
      </p:sp>
      <p:sp>
        <p:nvSpPr>
          <p:cNvPr id="3" name="内容占位符 2"/>
          <p:cNvSpPr>
            <a:spLocks noGrp="1"/>
          </p:cNvSpPr>
          <p:nvPr>
            <p:ph idx="1"/>
          </p:nvPr>
        </p:nvSpPr>
        <p:spPr/>
        <p:txBody>
          <a:bodyPr/>
          <a:lstStyle/>
          <a:p>
            <a:r>
              <a:rPr lang="zh-CN" altLang="en-US" dirty="0" smtClean="0"/>
              <a:t>时空数据，即：时间</a:t>
            </a:r>
            <a:r>
              <a:rPr lang="en-US" altLang="zh-CN" dirty="0" smtClean="0"/>
              <a:t>-</a:t>
            </a:r>
            <a:r>
              <a:rPr lang="zh-CN" altLang="en-US" dirty="0" smtClean="0"/>
              <a:t>空间数据</a:t>
            </a:r>
            <a:endParaRPr lang="zh-CN" altLang="en-US" dirty="0"/>
          </a:p>
        </p:txBody>
      </p:sp>
      <p:pic>
        <p:nvPicPr>
          <p:cNvPr id="5" name="Picture 9" descr="sst_land_temp_82_bes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a:xfrm>
            <a:off x="4862612" y="823049"/>
            <a:ext cx="6629400" cy="49736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Text Box 12"/>
          <p:cNvSpPr txBox="1">
            <a:spLocks noChangeArrowheads="1"/>
          </p:cNvSpPr>
          <p:nvPr/>
        </p:nvSpPr>
        <p:spPr bwMode="auto">
          <a:xfrm>
            <a:off x="838200" y="2955925"/>
            <a:ext cx="22860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dirty="0" smtClean="0">
                <a:ea typeface="SimSun" panose="02010600030101010101" pitchFamily="2" charset="-122"/>
              </a:rPr>
              <a:t>全球海洋和陆地表面的月份平均温度</a:t>
            </a:r>
            <a:endParaRPr lang="en-US" altLang="zh-CN" sz="2000" dirty="0">
              <a:ea typeface="SimSun" panose="02010600030101010101" pitchFamily="2" charset="-122"/>
            </a:endParaRPr>
          </a:p>
        </p:txBody>
      </p:sp>
    </p:spTree>
    <p:extLst>
      <p:ext uri="{BB962C8B-B14F-4D97-AF65-F5344CB8AC3E}">
        <p14:creationId xmlns:p14="http://schemas.microsoft.com/office/powerpoint/2010/main" val="123257027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1.2</a:t>
            </a:r>
            <a:r>
              <a:rPr lang="zh-CN" altLang="en-US" dirty="0" smtClean="0"/>
              <a:t>数据质量</a:t>
            </a:r>
            <a:endParaRPr lang="zh-CN" altLang="en-US" dirty="0"/>
          </a:p>
        </p:txBody>
      </p:sp>
      <p:sp>
        <p:nvSpPr>
          <p:cNvPr id="3" name="内容占位符 2"/>
          <p:cNvSpPr>
            <a:spLocks noGrp="1"/>
          </p:cNvSpPr>
          <p:nvPr>
            <p:ph idx="1"/>
          </p:nvPr>
        </p:nvSpPr>
        <p:spPr/>
        <p:txBody>
          <a:bodyPr/>
          <a:lstStyle/>
          <a:p>
            <a:r>
              <a:rPr lang="zh-CN" altLang="en-US" dirty="0" smtClean="0"/>
              <a:t>数据存在什么样的“质量问题”</a:t>
            </a:r>
            <a:endParaRPr lang="en-US" altLang="zh-CN" dirty="0" smtClean="0"/>
          </a:p>
          <a:p>
            <a:r>
              <a:rPr lang="zh-CN" altLang="en-US" dirty="0" smtClean="0"/>
              <a:t>如何发现数据中存在的质量问题</a:t>
            </a:r>
            <a:endParaRPr lang="en-US" altLang="zh-CN" dirty="0" smtClean="0"/>
          </a:p>
          <a:p>
            <a:r>
              <a:rPr lang="zh-CN" altLang="en-US" dirty="0" smtClean="0"/>
              <a:t>面对数据质量问题我们能够做些什么</a:t>
            </a:r>
            <a:endParaRPr lang="en-US" altLang="zh-CN" dirty="0" smtClean="0"/>
          </a:p>
          <a:p>
            <a:endParaRPr lang="en-US" altLang="zh-CN" dirty="0"/>
          </a:p>
          <a:p>
            <a:pPr marL="201168" lvl="1" indent="0">
              <a:buNone/>
            </a:pPr>
            <a:r>
              <a:rPr lang="zh-CN" altLang="en-US" sz="2000" dirty="0" smtClean="0">
                <a:solidFill>
                  <a:srgbClr val="0070C0"/>
                </a:solidFill>
              </a:rPr>
              <a:t>例如</a:t>
            </a:r>
            <a:r>
              <a:rPr lang="zh-CN" altLang="en-US" sz="2400" dirty="0" smtClean="0">
                <a:solidFill>
                  <a:srgbClr val="0070C0"/>
                </a:solidFill>
              </a:rPr>
              <a:t>：</a:t>
            </a:r>
            <a:endParaRPr lang="en-US" altLang="zh-CN" sz="2400" dirty="0" smtClean="0">
              <a:solidFill>
                <a:srgbClr val="0070C0"/>
              </a:solidFill>
            </a:endParaRPr>
          </a:p>
          <a:p>
            <a:pPr lvl="2">
              <a:buFont typeface="Arial" panose="020B0604020202020204" pitchFamily="34" charset="0"/>
              <a:buChar char="•"/>
            </a:pPr>
            <a:r>
              <a:rPr lang="zh-CN" altLang="en-US" sz="1800" dirty="0" smtClean="0">
                <a:solidFill>
                  <a:srgbClr val="0070C0"/>
                </a:solidFill>
              </a:rPr>
              <a:t>噪声</a:t>
            </a:r>
            <a:endParaRPr lang="en-US" altLang="zh-CN" sz="1800" dirty="0" smtClean="0">
              <a:solidFill>
                <a:srgbClr val="0070C0"/>
              </a:solidFill>
            </a:endParaRPr>
          </a:p>
          <a:p>
            <a:pPr lvl="2">
              <a:buFont typeface="Arial" panose="020B0604020202020204" pitchFamily="34" charset="0"/>
              <a:buChar char="•"/>
            </a:pPr>
            <a:r>
              <a:rPr lang="zh-CN" altLang="en-US" sz="1800" dirty="0" smtClean="0">
                <a:solidFill>
                  <a:srgbClr val="0070C0"/>
                </a:solidFill>
              </a:rPr>
              <a:t>异常点</a:t>
            </a:r>
            <a:endParaRPr lang="en-US" altLang="zh-CN" sz="1800" dirty="0" smtClean="0">
              <a:solidFill>
                <a:srgbClr val="0070C0"/>
              </a:solidFill>
            </a:endParaRPr>
          </a:p>
          <a:p>
            <a:pPr lvl="2">
              <a:buFont typeface="Arial" panose="020B0604020202020204" pitchFamily="34" charset="0"/>
              <a:buChar char="•"/>
            </a:pPr>
            <a:r>
              <a:rPr lang="zh-CN" altLang="en-US" sz="1800" dirty="0" smtClean="0">
                <a:solidFill>
                  <a:srgbClr val="0070C0"/>
                </a:solidFill>
              </a:rPr>
              <a:t>数据缺失</a:t>
            </a:r>
            <a:endParaRPr lang="en-US" altLang="zh-CN" sz="1800" dirty="0" smtClean="0">
              <a:solidFill>
                <a:srgbClr val="0070C0"/>
              </a:solidFill>
            </a:endParaRPr>
          </a:p>
          <a:p>
            <a:pPr lvl="2">
              <a:buFont typeface="Arial" panose="020B0604020202020204" pitchFamily="34" charset="0"/>
              <a:buChar char="•"/>
            </a:pPr>
            <a:r>
              <a:rPr lang="zh-CN" altLang="en-US" sz="1800" dirty="0" smtClean="0">
                <a:solidFill>
                  <a:srgbClr val="0070C0"/>
                </a:solidFill>
              </a:rPr>
              <a:t>异常重复</a:t>
            </a:r>
            <a:endParaRPr lang="en-US" altLang="zh-CN" sz="1800" dirty="0">
              <a:solidFill>
                <a:srgbClr val="0070C0"/>
              </a:solidFill>
            </a:endParaRPr>
          </a:p>
          <a:p>
            <a:pPr lvl="2">
              <a:buFont typeface="Arial" panose="020B0604020202020204" pitchFamily="34" charset="0"/>
              <a:buChar char="•"/>
            </a:pPr>
            <a:endParaRPr lang="zh-CN" altLang="en-US" sz="1800" dirty="0">
              <a:solidFill>
                <a:srgbClr val="0070C0"/>
              </a:solidFill>
            </a:endParaRPr>
          </a:p>
        </p:txBody>
      </p:sp>
      <p:grpSp>
        <p:nvGrpSpPr>
          <p:cNvPr id="6" name="组合 5"/>
          <p:cNvGrpSpPr/>
          <p:nvPr/>
        </p:nvGrpSpPr>
        <p:grpSpPr>
          <a:xfrm>
            <a:off x="4694830" y="3589361"/>
            <a:ext cx="2447312" cy="1733266"/>
            <a:chOff x="4694830" y="3589361"/>
            <a:chExt cx="2447312" cy="1733266"/>
          </a:xfrm>
        </p:grpSpPr>
        <p:sp>
          <p:nvSpPr>
            <p:cNvPr id="4" name="右大括号 3"/>
            <p:cNvSpPr/>
            <p:nvPr/>
          </p:nvSpPr>
          <p:spPr>
            <a:xfrm>
              <a:off x="4694830" y="3589361"/>
              <a:ext cx="709683" cy="17332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文本框 4"/>
            <p:cNvSpPr txBox="1"/>
            <p:nvPr/>
          </p:nvSpPr>
          <p:spPr>
            <a:xfrm>
              <a:off x="5572482" y="4271328"/>
              <a:ext cx="1569660" cy="369332"/>
            </a:xfrm>
            <a:prstGeom prst="rect">
              <a:avLst/>
            </a:prstGeom>
            <a:noFill/>
          </p:spPr>
          <p:txBody>
            <a:bodyPr wrap="none" rtlCol="0">
              <a:spAutoFit/>
            </a:bodyPr>
            <a:lstStyle/>
            <a:p>
              <a:r>
                <a:rPr lang="zh-CN" altLang="en-US" dirty="0" smtClean="0"/>
                <a:t>数据清洗技术</a:t>
              </a:r>
              <a:endParaRPr lang="zh-CN" altLang="en-US" dirty="0"/>
            </a:p>
          </p:txBody>
        </p:sp>
      </p:grpSp>
    </p:spTree>
    <p:extLst>
      <p:ext uri="{BB962C8B-B14F-4D97-AF65-F5344CB8AC3E}">
        <p14:creationId xmlns:p14="http://schemas.microsoft.com/office/powerpoint/2010/main" val="3934925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t>噪声</a:t>
            </a:r>
            <a:endParaRPr lang="zh-CN" altLang="en-US" sz="3600" dirty="0"/>
          </a:p>
        </p:txBody>
      </p:sp>
      <p:sp>
        <p:nvSpPr>
          <p:cNvPr id="3" name="内容占位符 2"/>
          <p:cNvSpPr>
            <a:spLocks noGrp="1"/>
          </p:cNvSpPr>
          <p:nvPr>
            <p:ph idx="1"/>
          </p:nvPr>
        </p:nvSpPr>
        <p:spPr/>
        <p:txBody>
          <a:bodyPr/>
          <a:lstStyle/>
          <a:p>
            <a:r>
              <a:rPr lang="zh-CN" altLang="en-US" dirty="0" smtClean="0"/>
              <a:t>噪声指原始数据受到影响后表现出的样子</a:t>
            </a:r>
            <a:endParaRPr lang="zh-CN" altLang="en-US"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l="6250"/>
          <a:stretch>
            <a:fillRect/>
          </a:stretch>
        </p:blipFill>
        <p:spPr bwMode="auto">
          <a:xfrm>
            <a:off x="1840871" y="2462983"/>
            <a:ext cx="4103688" cy="328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l="8392" r="6250"/>
          <a:stretch>
            <a:fillRect/>
          </a:stretch>
        </p:blipFill>
        <p:spPr bwMode="auto">
          <a:xfrm>
            <a:off x="5950909" y="2469333"/>
            <a:ext cx="3738562" cy="328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6"/>
          <p:cNvSpPr txBox="1">
            <a:spLocks noChangeArrowheads="1"/>
          </p:cNvSpPr>
          <p:nvPr/>
        </p:nvSpPr>
        <p:spPr bwMode="auto">
          <a:xfrm>
            <a:off x="2907671" y="5898333"/>
            <a:ext cx="1905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ea typeface="SimSun" panose="02010600030101010101" pitchFamily="2" charset="-122"/>
              </a:rPr>
              <a:t>Two Sine Waves</a:t>
            </a:r>
          </a:p>
        </p:txBody>
      </p:sp>
      <p:sp>
        <p:nvSpPr>
          <p:cNvPr id="7" name="Text Box 7"/>
          <p:cNvSpPr txBox="1">
            <a:spLocks noChangeArrowheads="1"/>
          </p:cNvSpPr>
          <p:nvPr/>
        </p:nvSpPr>
        <p:spPr bwMode="auto">
          <a:xfrm>
            <a:off x="6412871" y="5898333"/>
            <a:ext cx="2514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ea typeface="SimSun" panose="02010600030101010101" pitchFamily="2" charset="-122"/>
              </a:rPr>
              <a:t>Two Sine Waves + Noise</a:t>
            </a:r>
          </a:p>
        </p:txBody>
      </p:sp>
    </p:spTree>
    <p:extLst>
      <p:ext uri="{BB962C8B-B14F-4D97-AF65-F5344CB8AC3E}">
        <p14:creationId xmlns:p14="http://schemas.microsoft.com/office/powerpoint/2010/main" val="2087113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smtClean="0"/>
              <a:t>时间序列当中的噪声含义</a:t>
            </a:r>
            <a:endParaRPr lang="zh-CN" altLang="en-US" sz="2800" dirty="0"/>
          </a:p>
        </p:txBody>
      </p:sp>
      <p:sp>
        <p:nvSpPr>
          <p:cNvPr id="3" name="内容占位符 2"/>
          <p:cNvSpPr>
            <a:spLocks noGrp="1"/>
          </p:cNvSpPr>
          <p:nvPr>
            <p:ph idx="1"/>
          </p:nvPr>
        </p:nvSpPr>
        <p:spPr>
          <a:xfrm>
            <a:off x="1097280" y="1845734"/>
            <a:ext cx="4851575" cy="4023360"/>
          </a:xfrm>
        </p:spPr>
        <p:txBody>
          <a:bodyPr/>
          <a:lstStyle/>
          <a:p>
            <a:r>
              <a:rPr lang="zh-CN" altLang="en-US" dirty="0" smtClean="0"/>
              <a:t>无法被模型或者趋势线解释的剩余部分在时间序列中被称为噪声，噪声一般应当满足期望为</a:t>
            </a:r>
            <a:r>
              <a:rPr lang="en-US" altLang="zh-CN" dirty="0" smtClean="0"/>
              <a:t>0</a:t>
            </a:r>
            <a:r>
              <a:rPr lang="zh-CN" altLang="en-US" dirty="0" smtClean="0"/>
              <a:t>且相互独立。</a:t>
            </a:r>
            <a:endParaRPr lang="en-US" altLang="zh-CN" dirty="0" smtClean="0"/>
          </a:p>
          <a:p>
            <a:endParaRPr lang="en-US" altLang="zh-CN" dirty="0"/>
          </a:p>
          <a:p>
            <a:endParaRPr lang="en-US" altLang="zh-CN" dirty="0" smtClean="0"/>
          </a:p>
          <a:p>
            <a:endParaRPr lang="en-US" altLang="zh-CN" dirty="0"/>
          </a:p>
          <a:p>
            <a:r>
              <a:rPr lang="zh-CN" altLang="en-US" dirty="0" smtClean="0"/>
              <a:t>在现实数据当中，噪声是普遍存在的，如何在含噪声数据中发现数据的规律是数据分析要解决的一个重要问题。</a:t>
            </a:r>
            <a:endParaRPr lang="zh-CN" altLang="en-US" dirty="0"/>
          </a:p>
        </p:txBody>
      </p:sp>
      <p:grpSp>
        <p:nvGrpSpPr>
          <p:cNvPr id="14" name="组合 13"/>
          <p:cNvGrpSpPr/>
          <p:nvPr/>
        </p:nvGrpSpPr>
        <p:grpSpPr>
          <a:xfrm>
            <a:off x="6126480" y="2406165"/>
            <a:ext cx="5276850" cy="3743325"/>
            <a:chOff x="5878830" y="1985751"/>
            <a:chExt cx="5276850" cy="3743325"/>
          </a:xfrm>
        </p:grpSpPr>
        <p:pic>
          <p:nvPicPr>
            <p:cNvPr id="4" name="内容占位符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8830" y="1985751"/>
              <a:ext cx="5276850" cy="3743325"/>
            </a:xfrm>
            <a:prstGeom prst="rect">
              <a:avLst/>
            </a:prstGeom>
          </p:spPr>
        </p:pic>
        <p:cxnSp>
          <p:nvCxnSpPr>
            <p:cNvPr id="6" name="直接连接符 5"/>
            <p:cNvCxnSpPr/>
            <p:nvPr/>
          </p:nvCxnSpPr>
          <p:spPr>
            <a:xfrm>
              <a:off x="6716110" y="3825766"/>
              <a:ext cx="4014952" cy="0"/>
            </a:xfrm>
            <a:prstGeom prst="line">
              <a:avLst/>
            </a:prstGeom>
          </p:spPr>
          <p:style>
            <a:lnRef idx="1">
              <a:schemeClr val="dk1"/>
            </a:lnRef>
            <a:fillRef idx="0">
              <a:schemeClr val="dk1"/>
            </a:fillRef>
            <a:effectRef idx="0">
              <a:schemeClr val="dk1"/>
            </a:effectRef>
            <a:fontRef idx="minor">
              <a:schemeClr val="tx1"/>
            </a:fontRef>
          </p:style>
        </p:cxnSp>
      </p:grpSp>
      <p:grpSp>
        <p:nvGrpSpPr>
          <p:cNvPr id="15" name="组合 14"/>
          <p:cNvGrpSpPr/>
          <p:nvPr/>
        </p:nvGrpSpPr>
        <p:grpSpPr>
          <a:xfrm>
            <a:off x="1247227" y="2864351"/>
            <a:ext cx="1054100" cy="993063"/>
            <a:chOff x="1247227" y="2658413"/>
            <a:chExt cx="1054100" cy="993063"/>
          </a:xfrm>
        </p:grpSpPr>
        <p:graphicFrame>
          <p:nvGraphicFramePr>
            <p:cNvPr id="11" name="对象 10"/>
            <p:cNvGraphicFramePr>
              <a:graphicFrameLocks noChangeAspect="1"/>
            </p:cNvGraphicFramePr>
            <p:nvPr>
              <p:extLst>
                <p:ext uri="{D42A27DB-BD31-4B8C-83A1-F6EECF244321}">
                  <p14:modId xmlns:p14="http://schemas.microsoft.com/office/powerpoint/2010/main" val="3823053259"/>
                </p:ext>
              </p:extLst>
            </p:nvPr>
          </p:nvGraphicFramePr>
          <p:xfrm>
            <a:off x="1247227" y="2658413"/>
            <a:ext cx="609600" cy="228600"/>
          </p:xfrm>
          <a:graphic>
            <a:graphicData uri="http://schemas.openxmlformats.org/presentationml/2006/ole">
              <mc:AlternateContent xmlns:mc="http://schemas.openxmlformats.org/markup-compatibility/2006">
                <mc:Choice xmlns:v="urn:schemas-microsoft-com:vml" Requires="v">
                  <p:oleObj spid="_x0000_s9275" name="Equation" r:id="rId4" imgW="609480" imgH="228600" progId="Equation.DSMT4">
                    <p:embed/>
                  </p:oleObj>
                </mc:Choice>
                <mc:Fallback>
                  <p:oleObj name="Equation" r:id="rId4" imgW="609480" imgH="228600" progId="Equation.DSMT4">
                    <p:embed/>
                    <p:pic>
                      <p:nvPicPr>
                        <p:cNvPr id="0" name=""/>
                        <p:cNvPicPr/>
                        <p:nvPr/>
                      </p:nvPicPr>
                      <p:blipFill>
                        <a:blip r:embed="rId5"/>
                        <a:stretch>
                          <a:fillRect/>
                        </a:stretch>
                      </p:blipFill>
                      <p:spPr>
                        <a:xfrm>
                          <a:off x="1247227" y="2658413"/>
                          <a:ext cx="609600" cy="228600"/>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873155607"/>
                </p:ext>
              </p:extLst>
            </p:nvPr>
          </p:nvGraphicFramePr>
          <p:xfrm>
            <a:off x="1247227" y="2995387"/>
            <a:ext cx="711200" cy="241300"/>
          </p:xfrm>
          <a:graphic>
            <a:graphicData uri="http://schemas.openxmlformats.org/presentationml/2006/ole">
              <mc:AlternateContent xmlns:mc="http://schemas.openxmlformats.org/markup-compatibility/2006">
                <mc:Choice xmlns:v="urn:schemas-microsoft-com:vml" Requires="v">
                  <p:oleObj spid="_x0000_s9276" name="Equation" r:id="rId6" imgW="711000" imgH="241200" progId="Equation.DSMT4">
                    <p:embed/>
                  </p:oleObj>
                </mc:Choice>
                <mc:Fallback>
                  <p:oleObj name="Equation" r:id="rId6" imgW="711000" imgH="241200" progId="Equation.DSMT4">
                    <p:embed/>
                    <p:pic>
                      <p:nvPicPr>
                        <p:cNvPr id="11" name="对象 10"/>
                        <p:cNvPicPr/>
                        <p:nvPr/>
                      </p:nvPicPr>
                      <p:blipFill>
                        <a:blip r:embed="rId7"/>
                        <a:stretch>
                          <a:fillRect/>
                        </a:stretch>
                      </p:blipFill>
                      <p:spPr>
                        <a:xfrm>
                          <a:off x="1247227" y="2995387"/>
                          <a:ext cx="711200" cy="241300"/>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808181221"/>
                </p:ext>
              </p:extLst>
            </p:nvPr>
          </p:nvGraphicFramePr>
          <p:xfrm>
            <a:off x="1247227" y="3422876"/>
            <a:ext cx="1054100" cy="228600"/>
          </p:xfrm>
          <a:graphic>
            <a:graphicData uri="http://schemas.openxmlformats.org/presentationml/2006/ole">
              <mc:AlternateContent xmlns:mc="http://schemas.openxmlformats.org/markup-compatibility/2006">
                <mc:Choice xmlns:v="urn:schemas-microsoft-com:vml" Requires="v">
                  <p:oleObj spid="_x0000_s9277" name="Equation" r:id="rId8" imgW="1054080" imgH="228600" progId="Equation.DSMT4">
                    <p:embed/>
                  </p:oleObj>
                </mc:Choice>
                <mc:Fallback>
                  <p:oleObj name="Equation" r:id="rId8" imgW="1054080" imgH="228600" progId="Equation.DSMT4">
                    <p:embed/>
                    <p:pic>
                      <p:nvPicPr>
                        <p:cNvPr id="11" name="对象 10"/>
                        <p:cNvPicPr/>
                        <p:nvPr/>
                      </p:nvPicPr>
                      <p:blipFill>
                        <a:blip r:embed="rId9"/>
                        <a:stretch>
                          <a:fillRect/>
                        </a:stretch>
                      </p:blipFill>
                      <p:spPr>
                        <a:xfrm>
                          <a:off x="1247227" y="3422876"/>
                          <a:ext cx="1054100" cy="228600"/>
                        </a:xfrm>
                        <a:prstGeom prst="rect">
                          <a:avLst/>
                        </a:prstGeom>
                      </p:spPr>
                    </p:pic>
                  </p:oleObj>
                </mc:Fallback>
              </mc:AlternateContent>
            </a:graphicData>
          </a:graphic>
        </p:graphicFrame>
      </p:grpSp>
    </p:spTree>
    <p:extLst>
      <p:ext uri="{BB962C8B-B14F-4D97-AF65-F5344CB8AC3E}">
        <p14:creationId xmlns:p14="http://schemas.microsoft.com/office/powerpoint/2010/main" val="33424209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t>异常点</a:t>
            </a:r>
            <a:endParaRPr lang="zh-CN" altLang="en-US" sz="3600" dirty="0"/>
          </a:p>
        </p:txBody>
      </p:sp>
      <p:sp>
        <p:nvSpPr>
          <p:cNvPr id="3" name="内容占位符 2"/>
          <p:cNvSpPr>
            <a:spLocks noGrp="1"/>
          </p:cNvSpPr>
          <p:nvPr>
            <p:ph idx="1"/>
          </p:nvPr>
        </p:nvSpPr>
        <p:spPr/>
        <p:txBody>
          <a:bodyPr/>
          <a:lstStyle/>
          <a:p>
            <a:r>
              <a:rPr lang="zh-CN" altLang="en-US" dirty="0" smtClean="0"/>
              <a:t>异常点是数据中某些特征明显与数据集中其他数据对象不同的数据</a:t>
            </a:r>
            <a:endParaRPr lang="zh-CN" altLang="en-US" dirty="0"/>
          </a:p>
        </p:txBody>
      </p:sp>
      <p:grpSp>
        <p:nvGrpSpPr>
          <p:cNvPr id="4" name="Group 4"/>
          <p:cNvGrpSpPr>
            <a:grpSpLocks/>
          </p:cNvGrpSpPr>
          <p:nvPr/>
        </p:nvGrpSpPr>
        <p:grpSpPr bwMode="auto">
          <a:xfrm>
            <a:off x="1524000" y="2667000"/>
            <a:ext cx="4267200" cy="3505200"/>
            <a:chOff x="3648" y="2448"/>
            <a:chExt cx="2112" cy="1872"/>
          </a:xfrm>
        </p:grpSpPr>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8" y="2448"/>
              <a:ext cx="2112" cy="1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Oval 6"/>
            <p:cNvSpPr>
              <a:spLocks noChangeArrowheads="1"/>
            </p:cNvSpPr>
            <p:nvPr/>
          </p:nvSpPr>
          <p:spPr bwMode="auto">
            <a:xfrm>
              <a:off x="3766" y="2961"/>
              <a:ext cx="86" cy="84"/>
            </a:xfrm>
            <a:prstGeom prst="ellipse">
              <a:avLst/>
            </a:prstGeom>
            <a:noFill/>
            <a:ln w="190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Oval 7"/>
            <p:cNvSpPr>
              <a:spLocks noChangeArrowheads="1"/>
            </p:cNvSpPr>
            <p:nvPr/>
          </p:nvSpPr>
          <p:spPr bwMode="auto">
            <a:xfrm>
              <a:off x="3907" y="3224"/>
              <a:ext cx="86" cy="84"/>
            </a:xfrm>
            <a:prstGeom prst="ellipse">
              <a:avLst/>
            </a:prstGeom>
            <a:noFill/>
            <a:ln w="190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Oval 8"/>
            <p:cNvSpPr>
              <a:spLocks noChangeArrowheads="1"/>
            </p:cNvSpPr>
            <p:nvPr/>
          </p:nvSpPr>
          <p:spPr bwMode="auto">
            <a:xfrm>
              <a:off x="5612" y="3871"/>
              <a:ext cx="86" cy="85"/>
            </a:xfrm>
            <a:prstGeom prst="ellipse">
              <a:avLst/>
            </a:prstGeom>
            <a:noFill/>
            <a:ln w="190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Oval 9"/>
            <p:cNvSpPr>
              <a:spLocks noChangeArrowheads="1"/>
            </p:cNvSpPr>
            <p:nvPr/>
          </p:nvSpPr>
          <p:spPr bwMode="auto">
            <a:xfrm>
              <a:off x="4319" y="3937"/>
              <a:ext cx="86" cy="84"/>
            </a:xfrm>
            <a:prstGeom prst="ellipse">
              <a:avLst/>
            </a:prstGeom>
            <a:noFill/>
            <a:ln w="190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Rectangle 10"/>
            <p:cNvSpPr>
              <a:spLocks noChangeArrowheads="1"/>
            </p:cNvSpPr>
            <p:nvPr/>
          </p:nvSpPr>
          <p:spPr bwMode="auto">
            <a:xfrm>
              <a:off x="4944" y="3072"/>
              <a:ext cx="192" cy="24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Rectangle 11"/>
            <p:cNvSpPr>
              <a:spLocks noChangeArrowheads="1"/>
            </p:cNvSpPr>
            <p:nvPr/>
          </p:nvSpPr>
          <p:spPr bwMode="auto">
            <a:xfrm>
              <a:off x="3888" y="3120"/>
              <a:ext cx="192" cy="24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2" name="文本框 11"/>
          <p:cNvSpPr txBox="1"/>
          <p:nvPr/>
        </p:nvSpPr>
        <p:spPr>
          <a:xfrm>
            <a:off x="762893" y="2652264"/>
            <a:ext cx="2954655" cy="369332"/>
          </a:xfrm>
          <a:prstGeom prst="rect">
            <a:avLst/>
          </a:prstGeom>
          <a:noFill/>
        </p:spPr>
        <p:txBody>
          <a:bodyPr wrap="none" rtlCol="0">
            <a:spAutoFit/>
          </a:bodyPr>
          <a:lstStyle/>
          <a:p>
            <a:r>
              <a:rPr lang="zh-CN" altLang="en-US" dirty="0" smtClean="0"/>
              <a:t>例如：某二维数据的样本点</a:t>
            </a:r>
            <a:endParaRPr lang="zh-CN" altLang="en-US" dirty="0"/>
          </a:p>
        </p:txBody>
      </p:sp>
      <p:sp>
        <p:nvSpPr>
          <p:cNvPr id="13" name="文本框 12"/>
          <p:cNvSpPr txBox="1"/>
          <p:nvPr/>
        </p:nvSpPr>
        <p:spPr>
          <a:xfrm>
            <a:off x="6649864" y="5414507"/>
            <a:ext cx="3647152" cy="646331"/>
          </a:xfrm>
          <a:prstGeom prst="rect">
            <a:avLst/>
          </a:prstGeom>
          <a:noFill/>
        </p:spPr>
        <p:txBody>
          <a:bodyPr wrap="none" rtlCol="0">
            <a:spAutoFit/>
          </a:bodyPr>
          <a:lstStyle/>
          <a:p>
            <a:r>
              <a:rPr lang="zh-CN" altLang="en-US" dirty="0" smtClean="0"/>
              <a:t>异常点并非错误点，也非噪声，而</a:t>
            </a:r>
            <a:endParaRPr lang="en-US" altLang="zh-CN" dirty="0" smtClean="0"/>
          </a:p>
          <a:p>
            <a:r>
              <a:rPr lang="zh-CN" altLang="en-US" dirty="0" smtClean="0"/>
              <a:t>是与样本总体有明显差异的特殊点</a:t>
            </a:r>
            <a:endParaRPr lang="zh-CN" altLang="en-US" dirty="0"/>
          </a:p>
        </p:txBody>
      </p:sp>
    </p:spTree>
    <p:extLst>
      <p:ext uri="{BB962C8B-B14F-4D97-AF65-F5344CB8AC3E}">
        <p14:creationId xmlns:p14="http://schemas.microsoft.com/office/powerpoint/2010/main" val="1620322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smtClean="0"/>
              <a:t>异常点的影响和处理</a:t>
            </a:r>
            <a:endParaRPr lang="zh-CN" altLang="en-US" sz="2800" dirty="0"/>
          </a:p>
        </p:txBody>
      </p:sp>
      <p:pic>
        <p:nvPicPr>
          <p:cNvPr id="4" name="内容占位符 3"/>
          <p:cNvPicPr>
            <a:picLocks noGrp="1" noChangeAspect="1"/>
          </p:cNvPicPr>
          <p:nvPr>
            <p:ph idx="1"/>
          </p:nvPr>
        </p:nvPicPr>
        <p:blipFill rotWithShape="1">
          <a:blip r:embed="rId2">
            <a:extLst>
              <a:ext uri="{28A0092B-C50C-407E-A947-70E740481C1C}">
                <a14:useLocalDpi xmlns:a14="http://schemas.microsoft.com/office/drawing/2010/main" val="0"/>
              </a:ext>
            </a:extLst>
          </a:blip>
          <a:srcRect b="9427"/>
          <a:stretch/>
        </p:blipFill>
        <p:spPr>
          <a:xfrm>
            <a:off x="7676898" y="1769898"/>
            <a:ext cx="3101246" cy="3033585"/>
          </a:xfrm>
        </p:spPr>
      </p:pic>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b="17665"/>
          <a:stretch/>
        </p:blipFill>
        <p:spPr>
          <a:xfrm>
            <a:off x="937672" y="3507408"/>
            <a:ext cx="4887981" cy="2252262"/>
          </a:xfrm>
          <a:prstGeom prst="rect">
            <a:avLst/>
          </a:prstGeom>
        </p:spPr>
      </p:pic>
      <p:sp>
        <p:nvSpPr>
          <p:cNvPr id="6" name="文本框 5"/>
          <p:cNvSpPr txBox="1"/>
          <p:nvPr/>
        </p:nvSpPr>
        <p:spPr>
          <a:xfrm>
            <a:off x="1229710" y="3153103"/>
            <a:ext cx="4108817" cy="369332"/>
          </a:xfrm>
          <a:prstGeom prst="rect">
            <a:avLst/>
          </a:prstGeom>
          <a:noFill/>
        </p:spPr>
        <p:txBody>
          <a:bodyPr wrap="none" rtlCol="0">
            <a:spAutoFit/>
          </a:bodyPr>
          <a:lstStyle/>
          <a:p>
            <a:r>
              <a:rPr lang="zh-CN" altLang="en-US" dirty="0" smtClean="0"/>
              <a:t>增加数据集的维度，进入高维空间观察</a:t>
            </a:r>
            <a:endParaRPr lang="zh-CN" altLang="en-US" dirty="0"/>
          </a:p>
        </p:txBody>
      </p:sp>
      <p:sp>
        <p:nvSpPr>
          <p:cNvPr id="7" name="文本框 6"/>
          <p:cNvSpPr txBox="1"/>
          <p:nvPr/>
        </p:nvSpPr>
        <p:spPr>
          <a:xfrm>
            <a:off x="7676898" y="4803483"/>
            <a:ext cx="4246179" cy="830997"/>
          </a:xfrm>
          <a:prstGeom prst="rect">
            <a:avLst/>
          </a:prstGeom>
          <a:noFill/>
        </p:spPr>
        <p:txBody>
          <a:bodyPr wrap="square" rtlCol="0">
            <a:spAutoFit/>
          </a:bodyPr>
          <a:lstStyle/>
          <a:p>
            <a:r>
              <a:rPr lang="zh-CN" altLang="en-US" sz="1600" dirty="0" smtClean="0"/>
              <a:t>相关数据中异常点对分析结果产生影响，为了消除异常点的影响可以删除异常点或采用数据加权的方法</a:t>
            </a:r>
            <a:endParaRPr lang="zh-CN" altLang="en-US" sz="1600" dirty="0"/>
          </a:p>
        </p:txBody>
      </p:sp>
    </p:spTree>
    <p:extLst>
      <p:ext uri="{BB962C8B-B14F-4D97-AF65-F5344CB8AC3E}">
        <p14:creationId xmlns:p14="http://schemas.microsoft.com/office/powerpoint/2010/main" val="31836536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smtClean="0"/>
              <a:t>异常值的原因和处理方法</a:t>
            </a:r>
            <a:endParaRPr lang="zh-CN" altLang="en-US" sz="2800"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3106802724"/>
              </p:ext>
            </p:extLst>
          </p:nvPr>
        </p:nvGraphicFramePr>
        <p:xfrm>
          <a:off x="1096963" y="1846263"/>
          <a:ext cx="10058400" cy="1854200"/>
        </p:xfrm>
        <a:graphic>
          <a:graphicData uri="http://schemas.openxmlformats.org/drawingml/2006/table">
            <a:tbl>
              <a:tblPr firstRow="1" bandRow="1">
                <a:tableStyleId>{912C8C85-51F0-491E-9774-3900AFEF0FD7}</a:tableStyleId>
              </a:tblPr>
              <a:tblGrid>
                <a:gridCol w="5029200">
                  <a:extLst>
                    <a:ext uri="{9D8B030D-6E8A-4147-A177-3AD203B41FA5}">
                      <a16:colId xmlns:a16="http://schemas.microsoft.com/office/drawing/2014/main" xmlns="" val="1293089675"/>
                    </a:ext>
                  </a:extLst>
                </a:gridCol>
                <a:gridCol w="5029200">
                  <a:extLst>
                    <a:ext uri="{9D8B030D-6E8A-4147-A177-3AD203B41FA5}">
                      <a16:colId xmlns:a16="http://schemas.microsoft.com/office/drawing/2014/main" xmlns="" val="3624156912"/>
                    </a:ext>
                  </a:extLst>
                </a:gridCol>
              </a:tblGrid>
              <a:tr h="370840">
                <a:tc>
                  <a:txBody>
                    <a:bodyPr/>
                    <a:lstStyle/>
                    <a:p>
                      <a:pPr algn="ctr"/>
                      <a:r>
                        <a:rPr lang="zh-CN" altLang="en-US" dirty="0" smtClean="0"/>
                        <a:t>异常值原因</a:t>
                      </a:r>
                      <a:endParaRPr lang="zh-CN" altLang="en-US" dirty="0"/>
                    </a:p>
                  </a:txBody>
                  <a:tcPr/>
                </a:tc>
                <a:tc>
                  <a:txBody>
                    <a:bodyPr/>
                    <a:lstStyle/>
                    <a:p>
                      <a:pPr algn="ctr"/>
                      <a:r>
                        <a:rPr lang="zh-CN" altLang="en-US" dirty="0" smtClean="0"/>
                        <a:t>处理方法</a:t>
                      </a:r>
                      <a:endParaRPr lang="zh-CN" altLang="en-US" dirty="0"/>
                    </a:p>
                  </a:txBody>
                  <a:tcPr/>
                </a:tc>
                <a:extLst>
                  <a:ext uri="{0D108BD9-81ED-4DB2-BD59-A6C34878D82A}">
                    <a16:rowId xmlns:a16="http://schemas.microsoft.com/office/drawing/2014/main" xmlns="" val="1085666359"/>
                  </a:ext>
                </a:extLst>
              </a:tr>
              <a:tr h="370840">
                <a:tc>
                  <a:txBody>
                    <a:bodyPr/>
                    <a:lstStyle/>
                    <a:p>
                      <a:r>
                        <a:rPr lang="zh-CN" altLang="en-US" dirty="0" smtClean="0"/>
                        <a:t>数据的原始记录或录入过程错误</a:t>
                      </a:r>
                      <a:endParaRPr lang="zh-CN" altLang="en-US" dirty="0"/>
                    </a:p>
                  </a:txBody>
                  <a:tcPr/>
                </a:tc>
                <a:tc>
                  <a:txBody>
                    <a:bodyPr/>
                    <a:lstStyle/>
                    <a:p>
                      <a:r>
                        <a:rPr lang="zh-CN" altLang="en-US" dirty="0" smtClean="0"/>
                        <a:t>核实数据出处</a:t>
                      </a:r>
                      <a:endParaRPr lang="zh-CN" altLang="en-US" dirty="0"/>
                    </a:p>
                  </a:txBody>
                  <a:tcPr/>
                </a:tc>
                <a:extLst>
                  <a:ext uri="{0D108BD9-81ED-4DB2-BD59-A6C34878D82A}">
                    <a16:rowId xmlns:a16="http://schemas.microsoft.com/office/drawing/2014/main" xmlns="" val="12013091"/>
                  </a:ext>
                </a:extLst>
              </a:tr>
              <a:tr h="370840">
                <a:tc>
                  <a:txBody>
                    <a:bodyPr/>
                    <a:lstStyle/>
                    <a:p>
                      <a:r>
                        <a:rPr lang="zh-CN" altLang="en-US" dirty="0" smtClean="0"/>
                        <a:t>随机性误差</a:t>
                      </a:r>
                      <a:endParaRPr lang="zh-CN" altLang="en-US" dirty="0"/>
                    </a:p>
                  </a:txBody>
                  <a:tcPr/>
                </a:tc>
                <a:tc>
                  <a:txBody>
                    <a:bodyPr/>
                    <a:lstStyle/>
                    <a:p>
                      <a:r>
                        <a:rPr lang="zh-CN" altLang="en-US" dirty="0" smtClean="0"/>
                        <a:t>删除数据或重新观察对象</a:t>
                      </a:r>
                      <a:endParaRPr lang="zh-CN" altLang="en-US" dirty="0"/>
                    </a:p>
                  </a:txBody>
                  <a:tcPr/>
                </a:tc>
                <a:extLst>
                  <a:ext uri="{0D108BD9-81ED-4DB2-BD59-A6C34878D82A}">
                    <a16:rowId xmlns:a16="http://schemas.microsoft.com/office/drawing/2014/main" xmlns="" val="571754176"/>
                  </a:ext>
                </a:extLst>
              </a:tr>
              <a:tr h="370840">
                <a:tc>
                  <a:txBody>
                    <a:bodyPr/>
                    <a:lstStyle/>
                    <a:p>
                      <a:r>
                        <a:rPr lang="zh-CN" altLang="en-US" dirty="0" smtClean="0"/>
                        <a:t>模型选择不恰当</a:t>
                      </a:r>
                      <a:endParaRPr lang="zh-CN" altLang="en-US" dirty="0"/>
                    </a:p>
                  </a:txBody>
                  <a:tcPr/>
                </a:tc>
                <a:tc>
                  <a:txBody>
                    <a:bodyPr/>
                    <a:lstStyle/>
                    <a:p>
                      <a:r>
                        <a:rPr lang="zh-CN" altLang="en-US" dirty="0" smtClean="0"/>
                        <a:t>改变模型，采用非线性模型</a:t>
                      </a:r>
                      <a:endParaRPr lang="zh-CN" altLang="en-US" dirty="0"/>
                    </a:p>
                  </a:txBody>
                  <a:tcPr/>
                </a:tc>
                <a:extLst>
                  <a:ext uri="{0D108BD9-81ED-4DB2-BD59-A6C34878D82A}">
                    <a16:rowId xmlns:a16="http://schemas.microsoft.com/office/drawing/2014/main" xmlns="" val="2424252957"/>
                  </a:ext>
                </a:extLst>
              </a:tr>
              <a:tr h="370840">
                <a:tc>
                  <a:txBody>
                    <a:bodyPr/>
                    <a:lstStyle/>
                    <a:p>
                      <a:r>
                        <a:rPr lang="zh-CN" altLang="en-US" dirty="0" smtClean="0"/>
                        <a:t>观测值的维度不足，缺少数据</a:t>
                      </a:r>
                      <a:endParaRPr lang="zh-CN" altLang="en-US" dirty="0"/>
                    </a:p>
                  </a:txBody>
                  <a:tcPr/>
                </a:tc>
                <a:tc>
                  <a:txBody>
                    <a:bodyPr/>
                    <a:lstStyle/>
                    <a:p>
                      <a:r>
                        <a:rPr lang="zh-CN" altLang="en-US" dirty="0" smtClean="0"/>
                        <a:t>考虑增加对象属性，扩大变量范围</a:t>
                      </a:r>
                      <a:endParaRPr lang="zh-CN" altLang="en-US" dirty="0"/>
                    </a:p>
                  </a:txBody>
                  <a:tcPr/>
                </a:tc>
                <a:extLst>
                  <a:ext uri="{0D108BD9-81ED-4DB2-BD59-A6C34878D82A}">
                    <a16:rowId xmlns:a16="http://schemas.microsoft.com/office/drawing/2014/main" xmlns="" val="697393572"/>
                  </a:ext>
                </a:extLst>
              </a:tr>
            </a:tbl>
          </a:graphicData>
        </a:graphic>
      </p:graphicFrame>
    </p:spTree>
    <p:extLst>
      <p:ext uri="{BB962C8B-B14F-4D97-AF65-F5344CB8AC3E}">
        <p14:creationId xmlns:p14="http://schemas.microsoft.com/office/powerpoint/2010/main" val="22384420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t>数据缺失</a:t>
            </a:r>
            <a:endParaRPr lang="zh-CN" altLang="en-US" sz="3600" dirty="0"/>
          </a:p>
        </p:txBody>
      </p:sp>
      <p:sp>
        <p:nvSpPr>
          <p:cNvPr id="3" name="内容占位符 2"/>
          <p:cNvSpPr>
            <a:spLocks noGrp="1"/>
          </p:cNvSpPr>
          <p:nvPr>
            <p:ph idx="1"/>
          </p:nvPr>
        </p:nvSpPr>
        <p:spPr>
          <a:xfrm>
            <a:off x="1097280" y="1845734"/>
            <a:ext cx="4967189" cy="4023360"/>
          </a:xfrm>
        </p:spPr>
        <p:txBody>
          <a:bodyPr/>
          <a:lstStyle/>
          <a:p>
            <a:r>
              <a:rPr lang="zh-CN" altLang="en-US" dirty="0"/>
              <a:t>原因</a:t>
            </a:r>
          </a:p>
          <a:p>
            <a:pPr lvl="1"/>
            <a:r>
              <a:rPr lang="zh-CN" altLang="en-US" dirty="0"/>
              <a:t>信息为收集 </a:t>
            </a:r>
            <a:br>
              <a:rPr lang="zh-CN" altLang="en-US" dirty="0"/>
            </a:br>
            <a:r>
              <a:rPr lang="en-US" altLang="zh-CN" dirty="0"/>
              <a:t>(</a:t>
            </a:r>
            <a:r>
              <a:rPr lang="zh-CN" altLang="en-US" dirty="0"/>
              <a:t>例如</a:t>
            </a:r>
            <a:r>
              <a:rPr lang="en-US" altLang="zh-CN" dirty="0"/>
              <a:t>, </a:t>
            </a:r>
            <a:r>
              <a:rPr lang="zh-CN" altLang="en-US" dirty="0"/>
              <a:t>人们不愿意提供年龄和体重</a:t>
            </a:r>
            <a:r>
              <a:rPr lang="en-US" altLang="zh-CN" dirty="0"/>
              <a:t>)</a:t>
            </a:r>
          </a:p>
          <a:p>
            <a:pPr lvl="1"/>
            <a:r>
              <a:rPr lang="zh-CN" altLang="en-US" dirty="0"/>
              <a:t>属性可能不能用于所有情况 </a:t>
            </a:r>
            <a:br>
              <a:rPr lang="zh-CN" altLang="en-US" dirty="0"/>
            </a:br>
            <a:r>
              <a:rPr lang="en-US" altLang="zh-CN" dirty="0"/>
              <a:t>(</a:t>
            </a:r>
            <a:r>
              <a:rPr lang="zh-CN" altLang="en-US" dirty="0"/>
              <a:t>例如</a:t>
            </a:r>
            <a:r>
              <a:rPr lang="en-US" altLang="zh-CN" dirty="0"/>
              <a:t>, </a:t>
            </a:r>
            <a:r>
              <a:rPr lang="zh-CN" altLang="en-US" dirty="0"/>
              <a:t>年薪不能用于儿童</a:t>
            </a:r>
            <a:r>
              <a:rPr lang="en-US" altLang="zh-CN" dirty="0"/>
              <a:t>)</a:t>
            </a:r>
          </a:p>
          <a:p>
            <a:pPr lvl="1"/>
            <a:endParaRPr lang="en-US" altLang="zh-CN" dirty="0"/>
          </a:p>
          <a:p>
            <a:r>
              <a:rPr lang="zh-CN" altLang="en-US" dirty="0"/>
              <a:t>处理</a:t>
            </a:r>
          </a:p>
          <a:p>
            <a:pPr lvl="1"/>
            <a:r>
              <a:rPr lang="zh-CN" altLang="en-US" dirty="0"/>
              <a:t>删除具有缺失值的数据对象</a:t>
            </a:r>
          </a:p>
          <a:p>
            <a:pPr lvl="1"/>
            <a:r>
              <a:rPr lang="zh-CN" altLang="en-US" dirty="0"/>
              <a:t>估计缺失的值  </a:t>
            </a:r>
          </a:p>
          <a:p>
            <a:pPr lvl="1"/>
            <a:r>
              <a:rPr lang="zh-CN" altLang="en-US" dirty="0"/>
              <a:t>在分析时忽略缺失值</a:t>
            </a:r>
          </a:p>
          <a:p>
            <a:pPr lvl="1"/>
            <a:r>
              <a:rPr lang="zh-CN" altLang="en-US" dirty="0"/>
              <a:t>用最可能的值替换缺失值 </a:t>
            </a:r>
            <a:r>
              <a:rPr lang="en-US" altLang="zh-CN" dirty="0"/>
              <a:t>(</a:t>
            </a:r>
            <a:r>
              <a:rPr lang="zh-CN" altLang="en-US" dirty="0"/>
              <a:t>用它们的概率加权</a:t>
            </a:r>
            <a:r>
              <a:rPr lang="en-US" altLang="zh-CN" dirty="0"/>
              <a:t>)</a:t>
            </a:r>
          </a:p>
        </p:txBody>
      </p:sp>
      <p:sp>
        <p:nvSpPr>
          <p:cNvPr id="4" name="Rectangle 6"/>
          <p:cNvSpPr>
            <a:spLocks noChangeArrowheads="1"/>
          </p:cNvSpPr>
          <p:nvPr/>
        </p:nvSpPr>
        <p:spPr bwMode="auto">
          <a:xfrm>
            <a:off x="6549932" y="3857414"/>
            <a:ext cx="4605748" cy="1535975"/>
          </a:xfrm>
          <a:prstGeom prst="rect">
            <a:avLst/>
          </a:prstGeom>
          <a:noFill/>
          <a:ln w="19050">
            <a:solidFill>
              <a:schemeClr val="hlink"/>
            </a:solidFill>
            <a:miter lim="800000"/>
            <a:headEnd/>
            <a:tailEnd/>
          </a:ln>
          <a:effectLst/>
          <a:extLst>
            <a:ext uri="{909E8E84-426E-40dd-AFC4-6F175D3DCCD1}">
              <a14:hiddenFill xmlns:lc="http://schemas.openxmlformats.org/drawingml/2006/lockedCanvas" xmlns:a14="http://schemas.microsoft.com/office/drawing/2010/main" xmlns="">
                <a:solidFill>
                  <a:schemeClr val="accent1"/>
                </a:solidFill>
              </a14:hiddenFill>
            </a:ext>
            <a:ext uri="{AF507438-7753-43e0-B8FC-AC1667EBCBE1}">
              <a14:hiddenEffects xmlns:lc="http://schemas.openxmlformats.org/drawingml/2006/lockedCanvas" xmlns:a14="http://schemas.microsoft.com/office/drawing/2010/main" xmlns="">
                <a:effectLst>
                  <a:outerShdw blurRad="63500" dist="12700" dir="2700000" algn="ctr" rotWithShape="0">
                    <a:schemeClr val="hlink">
                      <a:gamma/>
                      <a:shade val="60000"/>
                      <a:invGamma/>
                      <a:alpha val="75000"/>
                    </a:schemeClr>
                  </a:outerShdw>
                </a:effectLst>
              </a14:hiddenEffects>
            </a:ext>
          </a:extLst>
        </p:spPr>
        <p:txBody>
          <a:bodyPr wrap="none" tIns="90000" bIns="90000">
            <a:spAutoFit/>
          </a:bodyPr>
          <a:lstStyle>
            <a:defPPr>
              <a:defRPr lang="en-US"/>
            </a:defPPr>
            <a:lvl1pPr algn="l" rtl="0" fontAlgn="base">
              <a:spcBef>
                <a:spcPct val="0"/>
              </a:spcBef>
              <a:spcAft>
                <a:spcPct val="0"/>
              </a:spcAft>
              <a:defRPr sz="2000" kern="1200">
                <a:solidFill>
                  <a:schemeClr val="tx1"/>
                </a:solidFill>
                <a:latin typeface="Helvetica" panose="020B0604020202020204" pitchFamily="34" charset="0"/>
                <a:ea typeface="MS PGothic" panose="020B0600070205080204" pitchFamily="34" charset="-128"/>
                <a:cs typeface="+mn-cs"/>
              </a:defRPr>
            </a:lvl1pPr>
            <a:lvl2pPr marL="457200" algn="l" rtl="0" fontAlgn="base">
              <a:spcBef>
                <a:spcPct val="0"/>
              </a:spcBef>
              <a:spcAft>
                <a:spcPct val="0"/>
              </a:spcAft>
              <a:defRPr sz="2000" kern="1200">
                <a:solidFill>
                  <a:schemeClr val="tx1"/>
                </a:solidFill>
                <a:latin typeface="Helvetica" panose="020B0604020202020204" pitchFamily="34" charset="0"/>
                <a:ea typeface="MS PGothic" panose="020B0600070205080204" pitchFamily="34" charset="-128"/>
                <a:cs typeface="+mn-cs"/>
              </a:defRPr>
            </a:lvl2pPr>
            <a:lvl3pPr marL="914400" algn="l" rtl="0" fontAlgn="base">
              <a:spcBef>
                <a:spcPct val="0"/>
              </a:spcBef>
              <a:spcAft>
                <a:spcPct val="0"/>
              </a:spcAft>
              <a:defRPr sz="2000" kern="1200">
                <a:solidFill>
                  <a:schemeClr val="tx1"/>
                </a:solidFill>
                <a:latin typeface="Helvetica" panose="020B0604020202020204" pitchFamily="34" charset="0"/>
                <a:ea typeface="MS PGothic" panose="020B0600070205080204" pitchFamily="34" charset="-128"/>
                <a:cs typeface="+mn-cs"/>
              </a:defRPr>
            </a:lvl3pPr>
            <a:lvl4pPr marL="1371600" algn="l" rtl="0" fontAlgn="base">
              <a:spcBef>
                <a:spcPct val="0"/>
              </a:spcBef>
              <a:spcAft>
                <a:spcPct val="0"/>
              </a:spcAft>
              <a:defRPr sz="2000" kern="1200">
                <a:solidFill>
                  <a:schemeClr val="tx1"/>
                </a:solidFill>
                <a:latin typeface="Helvetica" panose="020B0604020202020204" pitchFamily="34" charset="0"/>
                <a:ea typeface="MS PGothic" panose="020B0600070205080204" pitchFamily="34" charset="-128"/>
                <a:cs typeface="+mn-cs"/>
              </a:defRPr>
            </a:lvl4pPr>
            <a:lvl5pPr marL="1828800" algn="l" rtl="0" fontAlgn="base">
              <a:spcBef>
                <a:spcPct val="0"/>
              </a:spcBef>
              <a:spcAft>
                <a:spcPct val="0"/>
              </a:spcAft>
              <a:defRPr sz="2000" kern="1200">
                <a:solidFill>
                  <a:schemeClr val="tx1"/>
                </a:solidFill>
                <a:latin typeface="Helvetica" panose="020B0604020202020204" pitchFamily="34" charset="0"/>
                <a:ea typeface="MS PGothic" panose="020B0600070205080204" pitchFamily="34" charset="-128"/>
                <a:cs typeface="+mn-cs"/>
              </a:defRPr>
            </a:lvl5pPr>
            <a:lvl6pPr marL="2286000" algn="l" defTabSz="914400" rtl="0" eaLnBrk="1" latinLnBrk="0" hangingPunct="1">
              <a:defRPr sz="2000" kern="1200">
                <a:solidFill>
                  <a:schemeClr val="tx1"/>
                </a:solidFill>
                <a:latin typeface="Helvetica" panose="020B0604020202020204" pitchFamily="34" charset="0"/>
                <a:ea typeface="MS PGothic" panose="020B0600070205080204" pitchFamily="34" charset="-128"/>
                <a:cs typeface="+mn-cs"/>
              </a:defRPr>
            </a:lvl6pPr>
            <a:lvl7pPr marL="2743200" algn="l" defTabSz="914400" rtl="0" eaLnBrk="1" latinLnBrk="0" hangingPunct="1">
              <a:defRPr sz="2000" kern="1200">
                <a:solidFill>
                  <a:schemeClr val="tx1"/>
                </a:solidFill>
                <a:latin typeface="Helvetica" panose="020B0604020202020204" pitchFamily="34" charset="0"/>
                <a:ea typeface="MS PGothic" panose="020B0600070205080204" pitchFamily="34" charset="-128"/>
                <a:cs typeface="+mn-cs"/>
              </a:defRPr>
            </a:lvl7pPr>
            <a:lvl8pPr marL="3200400" algn="l" defTabSz="914400" rtl="0" eaLnBrk="1" latinLnBrk="0" hangingPunct="1">
              <a:defRPr sz="2000" kern="1200">
                <a:solidFill>
                  <a:schemeClr val="tx1"/>
                </a:solidFill>
                <a:latin typeface="Helvetica" panose="020B0604020202020204" pitchFamily="34" charset="0"/>
                <a:ea typeface="MS PGothic" panose="020B0600070205080204" pitchFamily="34" charset="-128"/>
                <a:cs typeface="+mn-cs"/>
              </a:defRPr>
            </a:lvl8pPr>
            <a:lvl9pPr marL="3657600" algn="l" defTabSz="914400" rtl="0" eaLnBrk="1" latinLnBrk="0" hangingPunct="1">
              <a:defRPr sz="2000" kern="1200">
                <a:solidFill>
                  <a:schemeClr val="tx1"/>
                </a:solidFill>
                <a:latin typeface="Helvetica" panose="020B0604020202020204" pitchFamily="34" charset="0"/>
                <a:ea typeface="MS PGothic" panose="020B0600070205080204" pitchFamily="34" charset="-128"/>
                <a:cs typeface="+mn-cs"/>
              </a:defRPr>
            </a:lvl9pPr>
          </a:lstStyle>
          <a:p>
            <a:pPr eaLnBrk="0" hangingPunct="0">
              <a:lnSpc>
                <a:spcPct val="110000"/>
              </a:lnSpc>
              <a:defRPr/>
            </a:pPr>
            <a:r>
              <a:rPr lang="en-US" dirty="0" smtClean="0">
                <a:solidFill>
                  <a:schemeClr val="accent1"/>
                </a:solidFill>
                <a:latin typeface="Times New Roman" panose="02020603050405020304" pitchFamily="18" charset="0"/>
                <a:ea typeface="+mn-ea"/>
                <a:cs typeface="Times New Roman" panose="02020603050405020304" pitchFamily="18" charset="0"/>
              </a:rPr>
              <a:t>&gt;mean(x, trim=0, na.rm=TRUE</a:t>
            </a:r>
            <a:r>
              <a:rPr lang="zh-CN" altLang="en-US" dirty="0" smtClean="0">
                <a:solidFill>
                  <a:schemeClr val="accent1"/>
                </a:solidFill>
                <a:latin typeface="Times New Roman" panose="02020603050405020304" pitchFamily="18" charset="0"/>
                <a:ea typeface="+mn-ea"/>
                <a:cs typeface="Times New Roman" panose="02020603050405020304" pitchFamily="18" charset="0"/>
              </a:rPr>
              <a:t>）</a:t>
            </a:r>
            <a:endParaRPr lang="en-US" dirty="0" smtClean="0">
              <a:solidFill>
                <a:schemeClr val="accent1"/>
              </a:solidFill>
              <a:latin typeface="Times New Roman" panose="02020603050405020304" pitchFamily="18" charset="0"/>
              <a:ea typeface="+mn-ea"/>
              <a:cs typeface="Times New Roman" panose="02020603050405020304" pitchFamily="18" charset="0"/>
            </a:endParaRPr>
          </a:p>
          <a:p>
            <a:pPr eaLnBrk="0" hangingPunct="0">
              <a:lnSpc>
                <a:spcPct val="110000"/>
              </a:lnSpc>
              <a:defRPr/>
            </a:pPr>
            <a:r>
              <a:rPr lang="en-US" dirty="0" smtClean="0">
                <a:solidFill>
                  <a:schemeClr val="accent1"/>
                </a:solidFill>
                <a:latin typeface="Times New Roman" panose="02020603050405020304" pitchFamily="18" charset="0"/>
                <a:ea typeface="+mn-ea"/>
                <a:cs typeface="Times New Roman" panose="02020603050405020304" pitchFamily="18" charset="0"/>
              </a:rPr>
              <a:t># trim=0.2 </a:t>
            </a:r>
            <a:r>
              <a:rPr lang="zh-CN" altLang="en-US" dirty="0" smtClean="0">
                <a:solidFill>
                  <a:schemeClr val="accent1"/>
                </a:solidFill>
                <a:latin typeface="Times New Roman" panose="02020603050405020304" pitchFamily="18" charset="0"/>
                <a:ea typeface="+mn-ea"/>
                <a:cs typeface="Times New Roman" panose="02020603050405020304" pitchFamily="18" charset="0"/>
              </a:rPr>
              <a:t>即前后两段</a:t>
            </a:r>
            <a:r>
              <a:rPr lang="en-US" altLang="zh-CN" dirty="0" smtClean="0">
                <a:solidFill>
                  <a:schemeClr val="accent1"/>
                </a:solidFill>
                <a:latin typeface="Times New Roman" panose="02020603050405020304" pitchFamily="18" charset="0"/>
                <a:ea typeface="+mn-ea"/>
                <a:cs typeface="Times New Roman" panose="02020603050405020304" pitchFamily="18" charset="0"/>
              </a:rPr>
              <a:t>20%</a:t>
            </a:r>
            <a:r>
              <a:rPr lang="zh-CN" altLang="en-US" dirty="0" smtClean="0">
                <a:solidFill>
                  <a:schemeClr val="accent1"/>
                </a:solidFill>
                <a:latin typeface="Times New Roman" panose="02020603050405020304" pitchFamily="18" charset="0"/>
                <a:ea typeface="+mn-ea"/>
                <a:cs typeface="Times New Roman" panose="02020603050405020304" pitchFamily="18" charset="0"/>
              </a:rPr>
              <a:t>的数据修剪掉</a:t>
            </a:r>
            <a:endParaRPr lang="en-US" altLang="zh-CN" dirty="0" smtClean="0">
              <a:solidFill>
                <a:schemeClr val="accent1"/>
              </a:solidFill>
              <a:latin typeface="Times New Roman" panose="02020603050405020304" pitchFamily="18" charset="0"/>
              <a:ea typeface="+mn-ea"/>
              <a:cs typeface="Times New Roman" panose="02020603050405020304" pitchFamily="18" charset="0"/>
            </a:endParaRPr>
          </a:p>
          <a:p>
            <a:pPr eaLnBrk="0" hangingPunct="0">
              <a:lnSpc>
                <a:spcPct val="110000"/>
              </a:lnSpc>
              <a:defRPr/>
            </a:pPr>
            <a:r>
              <a:rPr lang="en-US" altLang="zh-CN" dirty="0" smtClean="0">
                <a:solidFill>
                  <a:schemeClr val="accent1"/>
                </a:solidFill>
                <a:latin typeface="Times New Roman" panose="02020603050405020304" pitchFamily="18" charset="0"/>
                <a:ea typeface="+mn-ea"/>
                <a:cs typeface="Times New Roman" panose="02020603050405020304" pitchFamily="18" charset="0"/>
              </a:rPr>
              <a:t># na.rm=TRUE </a:t>
            </a:r>
            <a:r>
              <a:rPr lang="zh-CN" altLang="en-US" dirty="0" smtClean="0">
                <a:solidFill>
                  <a:schemeClr val="accent1"/>
                </a:solidFill>
                <a:latin typeface="Times New Roman" panose="02020603050405020304" pitchFamily="18" charset="0"/>
                <a:ea typeface="+mn-ea"/>
                <a:cs typeface="Times New Roman" panose="02020603050405020304" pitchFamily="18" charset="0"/>
              </a:rPr>
              <a:t>该参数默认是</a:t>
            </a:r>
            <a:r>
              <a:rPr lang="en-US" altLang="zh-CN" dirty="0" smtClean="0">
                <a:solidFill>
                  <a:schemeClr val="accent1"/>
                </a:solidFill>
                <a:latin typeface="Times New Roman" panose="02020603050405020304" pitchFamily="18" charset="0"/>
                <a:ea typeface="+mn-ea"/>
                <a:cs typeface="Times New Roman" panose="02020603050405020304" pitchFamily="18" charset="0"/>
              </a:rPr>
              <a:t>FALSE </a:t>
            </a:r>
            <a:r>
              <a:rPr lang="zh-CN" altLang="en-US" dirty="0" smtClean="0">
                <a:solidFill>
                  <a:schemeClr val="accent1"/>
                </a:solidFill>
                <a:latin typeface="Times New Roman" panose="02020603050405020304" pitchFamily="18" charset="0"/>
                <a:ea typeface="+mn-ea"/>
                <a:cs typeface="Times New Roman" panose="02020603050405020304" pitchFamily="18" charset="0"/>
              </a:rPr>
              <a:t>设</a:t>
            </a:r>
            <a:endParaRPr lang="en-US" altLang="zh-CN" dirty="0" smtClean="0">
              <a:solidFill>
                <a:schemeClr val="accent1"/>
              </a:solidFill>
              <a:latin typeface="Times New Roman" panose="02020603050405020304" pitchFamily="18" charset="0"/>
              <a:ea typeface="+mn-ea"/>
              <a:cs typeface="Times New Roman" panose="02020603050405020304" pitchFamily="18" charset="0"/>
            </a:endParaRPr>
          </a:p>
          <a:p>
            <a:pPr eaLnBrk="0" hangingPunct="0">
              <a:lnSpc>
                <a:spcPct val="110000"/>
              </a:lnSpc>
              <a:defRPr/>
            </a:pPr>
            <a:r>
              <a:rPr lang="zh-CN" altLang="en-US" dirty="0" smtClean="0">
                <a:solidFill>
                  <a:schemeClr val="accent1"/>
                </a:solidFill>
                <a:latin typeface="Times New Roman" panose="02020603050405020304" pitchFamily="18" charset="0"/>
                <a:ea typeface="+mn-ea"/>
                <a:cs typeface="Times New Roman" panose="02020603050405020304" pitchFamily="18" charset="0"/>
              </a:rPr>
              <a:t>置为</a:t>
            </a:r>
            <a:r>
              <a:rPr lang="en-US" altLang="zh-CN" dirty="0" smtClean="0">
                <a:solidFill>
                  <a:schemeClr val="accent1"/>
                </a:solidFill>
                <a:latin typeface="Times New Roman" panose="02020603050405020304" pitchFamily="18" charset="0"/>
                <a:ea typeface="+mn-ea"/>
                <a:cs typeface="Times New Roman" panose="02020603050405020304" pitchFamily="18" charset="0"/>
              </a:rPr>
              <a:t>TRUE</a:t>
            </a:r>
            <a:r>
              <a:rPr lang="zh-CN" altLang="en-US" dirty="0" smtClean="0">
                <a:solidFill>
                  <a:schemeClr val="accent1"/>
                </a:solidFill>
                <a:latin typeface="Times New Roman" panose="02020603050405020304" pitchFamily="18" charset="0"/>
                <a:ea typeface="+mn-ea"/>
                <a:cs typeface="Times New Roman" panose="02020603050405020304" pitchFamily="18" charset="0"/>
              </a:rPr>
              <a:t>时修建掉缺失数据</a:t>
            </a:r>
            <a:endParaRPr lang="en-US" altLang="zh-CN" dirty="0" smtClean="0">
              <a:solidFill>
                <a:schemeClr val="accent1"/>
              </a:solidFill>
              <a:latin typeface="Times New Roman" panose="02020603050405020304" pitchFamily="18" charset="0"/>
              <a:ea typeface="+mn-ea"/>
              <a:cs typeface="Times New Roman" panose="02020603050405020304" pitchFamily="18" charset="0"/>
            </a:endParaRPr>
          </a:p>
        </p:txBody>
      </p:sp>
      <p:sp>
        <p:nvSpPr>
          <p:cNvPr id="5" name="文本框 4"/>
          <p:cNvSpPr txBox="1"/>
          <p:nvPr/>
        </p:nvSpPr>
        <p:spPr>
          <a:xfrm>
            <a:off x="6705599" y="1874057"/>
            <a:ext cx="3185487" cy="923330"/>
          </a:xfrm>
          <a:prstGeom prst="rect">
            <a:avLst/>
          </a:prstGeom>
          <a:noFill/>
        </p:spPr>
        <p:txBody>
          <a:bodyPr wrap="none" rtlCol="0">
            <a:spAutoFit/>
          </a:bodyPr>
          <a:lstStyle/>
          <a:p>
            <a:r>
              <a:rPr lang="zh-CN" altLang="en-US" dirty="0" smtClean="0"/>
              <a:t>数据缺失导致的最直接后果：</a:t>
            </a:r>
            <a:endParaRPr lang="en-US" altLang="zh-CN" dirty="0" smtClean="0"/>
          </a:p>
          <a:p>
            <a:r>
              <a:rPr lang="en-US" altLang="zh-CN" dirty="0" smtClean="0"/>
              <a:t>1.</a:t>
            </a:r>
            <a:r>
              <a:rPr lang="zh-CN" altLang="en-US" dirty="0" smtClean="0"/>
              <a:t>数据无法正常计算；</a:t>
            </a:r>
            <a:endParaRPr lang="en-US" altLang="zh-CN" dirty="0" smtClean="0"/>
          </a:p>
          <a:p>
            <a:r>
              <a:rPr lang="en-US" altLang="zh-CN" dirty="0" smtClean="0"/>
              <a:t>2.</a:t>
            </a:r>
            <a:r>
              <a:rPr lang="zh-CN" altLang="en-US" dirty="0" smtClean="0"/>
              <a:t>计算结果失去意义</a:t>
            </a:r>
            <a:endParaRPr lang="zh-CN" altLang="en-US" dirty="0"/>
          </a:p>
        </p:txBody>
      </p:sp>
    </p:spTree>
    <p:extLst>
      <p:ext uri="{BB962C8B-B14F-4D97-AF65-F5344CB8AC3E}">
        <p14:creationId xmlns:p14="http://schemas.microsoft.com/office/powerpoint/2010/main" val="303048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0.1 </a:t>
            </a:r>
            <a:r>
              <a:rPr lang="zh-CN" altLang="en-US" dirty="0" smtClean="0"/>
              <a:t>数据</a:t>
            </a:r>
            <a:endParaRPr lang="zh-CN" altLang="en-US" dirty="0"/>
          </a:p>
        </p:txBody>
      </p:sp>
      <p:sp>
        <p:nvSpPr>
          <p:cNvPr id="3" name="内容占位符 2"/>
          <p:cNvSpPr>
            <a:spLocks noGrp="1"/>
          </p:cNvSpPr>
          <p:nvPr>
            <p:ph idx="1"/>
          </p:nvPr>
        </p:nvSpPr>
        <p:spPr/>
        <p:txBody>
          <a:bodyPr/>
          <a:lstStyle/>
          <a:p>
            <a:r>
              <a:rPr lang="zh-CN" altLang="en-US" sz="2400" dirty="0" smtClean="0">
                <a:latin typeface="+mn-ea"/>
              </a:rPr>
              <a:t>数据分析能够做什么事情？</a:t>
            </a:r>
            <a:endParaRPr lang="en-US" altLang="zh-CN" sz="2400" dirty="0" smtClean="0">
              <a:latin typeface="+mn-ea"/>
            </a:endParaRPr>
          </a:p>
          <a:p>
            <a:pPr lvl="1"/>
            <a:r>
              <a:rPr lang="zh-CN" altLang="en-US" dirty="0" smtClean="0"/>
              <a:t>在现代经济社会当中，数据成为一座座富矿，拥有数据就占领了行业制高点。</a:t>
            </a:r>
            <a:endParaRPr lang="en-US" altLang="zh-CN" dirty="0" smtClean="0"/>
          </a:p>
        </p:txBody>
      </p:sp>
      <p:sp>
        <p:nvSpPr>
          <p:cNvPr id="4" name="椭圆 3"/>
          <p:cNvSpPr/>
          <p:nvPr/>
        </p:nvSpPr>
        <p:spPr>
          <a:xfrm>
            <a:off x="1764797" y="4307401"/>
            <a:ext cx="1248389" cy="849086"/>
          </a:xfrm>
          <a:prstGeom prst="ellipse">
            <a:avLst/>
          </a:prstGeom>
          <a:effectLst>
            <a:outerShdw blurRad="50800" dist="38100" dir="5400000" algn="t" rotWithShape="0">
              <a:prstClr val="black">
                <a:alpha val="40000"/>
              </a:prstClr>
            </a:outerShdw>
            <a:reflection blurRad="6350" stA="50000" endA="300" endPos="900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smtClean="0"/>
              <a:t>数据</a:t>
            </a:r>
            <a:endParaRPr lang="zh-CN" altLang="en-US" dirty="0"/>
          </a:p>
        </p:txBody>
      </p:sp>
      <p:sp>
        <p:nvSpPr>
          <p:cNvPr id="5" name="椭圆 4"/>
          <p:cNvSpPr/>
          <p:nvPr/>
        </p:nvSpPr>
        <p:spPr>
          <a:xfrm>
            <a:off x="5635352" y="4307401"/>
            <a:ext cx="1387551" cy="919466"/>
          </a:xfrm>
          <a:prstGeom prst="ellipse">
            <a:avLst/>
          </a:prstGeom>
          <a:effectLst>
            <a:reflection blurRad="6350" stA="50000" endA="300" endPos="900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smtClean="0"/>
              <a:t>结论</a:t>
            </a:r>
            <a:endParaRPr lang="zh-CN" altLang="en-US" dirty="0"/>
          </a:p>
        </p:txBody>
      </p:sp>
      <p:sp>
        <p:nvSpPr>
          <p:cNvPr id="6" name="右箭头 5"/>
          <p:cNvSpPr/>
          <p:nvPr/>
        </p:nvSpPr>
        <p:spPr>
          <a:xfrm>
            <a:off x="3080657" y="4452257"/>
            <a:ext cx="2487224" cy="555172"/>
          </a:xfrm>
          <a:prstGeom prst="right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7" name="椭圆 6"/>
          <p:cNvSpPr/>
          <p:nvPr/>
        </p:nvSpPr>
        <p:spPr>
          <a:xfrm>
            <a:off x="3712567" y="3703004"/>
            <a:ext cx="1223403" cy="68601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smtClean="0"/>
              <a:t>分析</a:t>
            </a:r>
            <a:endParaRPr lang="zh-CN" altLang="en-US" dirty="0"/>
          </a:p>
        </p:txBody>
      </p:sp>
      <p:grpSp>
        <p:nvGrpSpPr>
          <p:cNvPr id="11" name="组合 10"/>
          <p:cNvGrpSpPr/>
          <p:nvPr/>
        </p:nvGrpSpPr>
        <p:grpSpPr>
          <a:xfrm>
            <a:off x="3125734" y="3019199"/>
            <a:ext cx="2516262" cy="1273019"/>
            <a:chOff x="3125734" y="3019199"/>
            <a:chExt cx="2516262" cy="1273019"/>
          </a:xfrm>
        </p:grpSpPr>
        <p:sp>
          <p:nvSpPr>
            <p:cNvPr id="8" name="流程图: 库存数据 7"/>
            <p:cNvSpPr/>
            <p:nvPr/>
          </p:nvSpPr>
          <p:spPr>
            <a:xfrm rot="1107467">
              <a:off x="3125734" y="3492586"/>
              <a:ext cx="545687" cy="799632"/>
            </a:xfrm>
            <a:prstGeom prst="flowChartOnlineStorage">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zh-CN" altLang="en-US" dirty="0" smtClean="0"/>
                <a:t>方法</a:t>
              </a:r>
              <a:endParaRPr lang="zh-CN" altLang="en-US" dirty="0"/>
            </a:p>
          </p:txBody>
        </p:sp>
        <p:sp>
          <p:nvSpPr>
            <p:cNvPr id="9" name="流程图: 库存数据 8"/>
            <p:cNvSpPr/>
            <p:nvPr/>
          </p:nvSpPr>
          <p:spPr>
            <a:xfrm rot="5400000">
              <a:off x="4087126" y="2832817"/>
              <a:ext cx="545687" cy="918452"/>
            </a:xfrm>
            <a:prstGeom prst="flowChartOnlineStorage">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zh-CN" altLang="en-US" dirty="0" smtClean="0"/>
                <a:t>专业</a:t>
              </a:r>
              <a:endParaRPr lang="zh-CN" altLang="en-US" dirty="0"/>
            </a:p>
          </p:txBody>
        </p:sp>
        <p:sp>
          <p:nvSpPr>
            <p:cNvPr id="10" name="流程图: 库存数据 9"/>
            <p:cNvSpPr/>
            <p:nvPr/>
          </p:nvSpPr>
          <p:spPr>
            <a:xfrm rot="9048676">
              <a:off x="5096309" y="3378365"/>
              <a:ext cx="545687" cy="799632"/>
            </a:xfrm>
            <a:prstGeom prst="flowChartOnlineStorage">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zh-CN" altLang="en-US" dirty="0" smtClean="0"/>
                <a:t>工具</a:t>
              </a:r>
              <a:endParaRPr lang="zh-CN" altLang="en-US" dirty="0"/>
            </a:p>
          </p:txBody>
        </p:sp>
      </p:grpSp>
      <p:sp>
        <p:nvSpPr>
          <p:cNvPr id="12" name="矩形 11"/>
          <p:cNvSpPr/>
          <p:nvPr/>
        </p:nvSpPr>
        <p:spPr>
          <a:xfrm>
            <a:off x="1289636" y="2617992"/>
            <a:ext cx="1723549" cy="461665"/>
          </a:xfrm>
          <a:prstGeom prst="rect">
            <a:avLst/>
          </a:prstGeom>
        </p:spPr>
        <p:txBody>
          <a:bodyPr wrap="none">
            <a:spAutoFit/>
          </a:bodyPr>
          <a:lstStyle/>
          <a:p>
            <a:r>
              <a:rPr lang="zh-CN" altLang="en-US" sz="2400" dirty="0"/>
              <a:t>让数据说话</a:t>
            </a:r>
          </a:p>
        </p:txBody>
      </p:sp>
      <p:sp>
        <p:nvSpPr>
          <p:cNvPr id="13" name="矩形 12"/>
          <p:cNvSpPr/>
          <p:nvPr/>
        </p:nvSpPr>
        <p:spPr>
          <a:xfrm>
            <a:off x="2921003" y="2638289"/>
            <a:ext cx="3570208" cy="461665"/>
          </a:xfrm>
          <a:prstGeom prst="rect">
            <a:avLst/>
          </a:prstGeom>
        </p:spPr>
        <p:txBody>
          <a:bodyPr wrap="none">
            <a:spAutoFit/>
          </a:bodyPr>
          <a:lstStyle/>
          <a:p>
            <a:r>
              <a:rPr lang="zh-CN" altLang="en-US" sz="2400" dirty="0" smtClean="0"/>
              <a:t>，有时候数据也会说假话</a:t>
            </a:r>
            <a:endParaRPr lang="zh-CN" altLang="en-US" sz="2400" dirty="0"/>
          </a:p>
        </p:txBody>
      </p:sp>
    </p:spTree>
    <p:extLst>
      <p:ext uri="{BB962C8B-B14F-4D97-AF65-F5344CB8AC3E}">
        <p14:creationId xmlns:p14="http://schemas.microsoft.com/office/powerpoint/2010/main" val="373769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left)">
                                      <p:cBhvr>
                                        <p:cTn id="31" dur="500"/>
                                        <p:tgtEl>
                                          <p:spTgt spid="5"/>
                                        </p:tgtEl>
                                      </p:cBhvr>
                                    </p:animEffect>
                                  </p:childTnLst>
                                </p:cTn>
                              </p:par>
                            </p:childTnLst>
                          </p:cTn>
                        </p:par>
                        <p:par>
                          <p:cTn id="32" fill="hold">
                            <p:stCondLst>
                              <p:cond delay="1000"/>
                            </p:stCondLst>
                            <p:childTnLst>
                              <p:par>
                                <p:cTn id="33" presetID="22" presetClass="entr" presetSubtype="8"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21" presetClass="entr" presetSubtype="8"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heel(8)">
                                      <p:cBhvr>
                                        <p:cTn id="45"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P spid="7" grpId="0" animBg="1"/>
      <p:bldP spid="12" grpId="0"/>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6" name="图片 5"/>
          <p:cNvPicPr>
            <a:picLocks noChangeAspect="1"/>
          </p:cNvPicPr>
          <p:nvPr/>
        </p:nvPicPr>
        <p:blipFill>
          <a:blip r:embed="rId2"/>
          <a:stretch>
            <a:fillRect/>
          </a:stretch>
        </p:blipFill>
        <p:spPr>
          <a:xfrm>
            <a:off x="-76200" y="0"/>
            <a:ext cx="12268200" cy="6298156"/>
          </a:xfrm>
          <a:prstGeom prst="rect">
            <a:avLst/>
          </a:prstGeom>
        </p:spPr>
      </p:pic>
    </p:spTree>
    <p:extLst>
      <p:ext uri="{BB962C8B-B14F-4D97-AF65-F5344CB8AC3E}">
        <p14:creationId xmlns:p14="http://schemas.microsoft.com/office/powerpoint/2010/main" val="28369490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0" y="0"/>
            <a:ext cx="12213020" cy="6106510"/>
          </a:xfrm>
          <a:prstGeom prst="rect">
            <a:avLst/>
          </a:prstGeom>
        </p:spPr>
      </p:pic>
    </p:spTree>
    <p:extLst>
      <p:ext uri="{BB962C8B-B14F-4D97-AF65-F5344CB8AC3E}">
        <p14:creationId xmlns:p14="http://schemas.microsoft.com/office/powerpoint/2010/main" val="224329706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1.3 </a:t>
            </a:r>
            <a:r>
              <a:rPr lang="zh-CN" altLang="en-US" dirty="0" smtClean="0"/>
              <a:t>方法类型</a:t>
            </a:r>
            <a:endParaRPr lang="zh-CN" altLang="en-US" dirty="0"/>
          </a:p>
        </p:txBody>
      </p:sp>
      <p:sp>
        <p:nvSpPr>
          <p:cNvPr id="3" name="内容占位符 2"/>
          <p:cNvSpPr>
            <a:spLocks noGrp="1"/>
          </p:cNvSpPr>
          <p:nvPr>
            <p:ph idx="1"/>
          </p:nvPr>
        </p:nvSpPr>
        <p:spPr>
          <a:xfrm>
            <a:off x="787400" y="1845734"/>
            <a:ext cx="7552351" cy="4023360"/>
          </a:xfrm>
        </p:spPr>
        <p:txBody>
          <a:bodyPr>
            <a:noAutofit/>
          </a:bodyPr>
          <a:lstStyle/>
          <a:p>
            <a:pPr lvl="1">
              <a:lnSpc>
                <a:spcPct val="110000"/>
              </a:lnSpc>
            </a:pPr>
            <a:r>
              <a:rPr lang="zh-CN" altLang="en-US" sz="2400" dirty="0" smtClean="0"/>
              <a:t>任务</a:t>
            </a:r>
            <a:r>
              <a:rPr lang="en-US" altLang="zh-CN" sz="2400" dirty="0" smtClean="0"/>
              <a:t>1</a:t>
            </a:r>
            <a:r>
              <a:rPr lang="zh-CN" altLang="en-US" sz="2400" dirty="0" smtClean="0"/>
              <a:t>：</a:t>
            </a:r>
            <a:r>
              <a:rPr lang="en-US" altLang="zh-CN" sz="2400" dirty="0" smtClean="0"/>
              <a:t>(</a:t>
            </a:r>
            <a:r>
              <a:rPr lang="zh-CN" altLang="en-US" sz="2400" dirty="0" smtClean="0"/>
              <a:t>预测性</a:t>
            </a:r>
            <a:r>
              <a:rPr lang="en-US" altLang="zh-CN" sz="2400" dirty="0" smtClean="0"/>
              <a:t>)</a:t>
            </a:r>
            <a:r>
              <a:rPr lang="zh-CN" altLang="en-US" sz="2400" dirty="0" smtClean="0"/>
              <a:t>利用已知变量和数据去发现未来某些事物的状态</a:t>
            </a:r>
            <a:endParaRPr lang="en-US" altLang="zh-CN" sz="2400" dirty="0" smtClean="0"/>
          </a:p>
          <a:p>
            <a:pPr lvl="1">
              <a:lnSpc>
                <a:spcPct val="110000"/>
              </a:lnSpc>
            </a:pPr>
            <a:r>
              <a:rPr lang="zh-CN" altLang="en-US" sz="2400" dirty="0" smtClean="0"/>
              <a:t>任务</a:t>
            </a:r>
            <a:r>
              <a:rPr lang="en-US" altLang="zh-CN" sz="2400" dirty="0" smtClean="0"/>
              <a:t>2</a:t>
            </a:r>
            <a:r>
              <a:rPr lang="zh-CN" altLang="en-US" sz="2400" dirty="0" smtClean="0"/>
              <a:t>：</a:t>
            </a:r>
            <a:r>
              <a:rPr lang="en-US" altLang="zh-CN" sz="2400" dirty="0" smtClean="0"/>
              <a:t>(</a:t>
            </a:r>
            <a:r>
              <a:rPr lang="zh-CN" altLang="en-US" sz="2400" dirty="0" smtClean="0"/>
              <a:t>描述性</a:t>
            </a:r>
            <a:r>
              <a:rPr lang="en-US" altLang="zh-CN" sz="2400" dirty="0" smtClean="0"/>
              <a:t>)</a:t>
            </a:r>
            <a:r>
              <a:rPr lang="zh-CN" altLang="en-US" sz="2400" dirty="0" smtClean="0"/>
              <a:t>找出在人类可以认知范围内对事物的规律性描述</a:t>
            </a:r>
            <a:endParaRPr lang="en-US" altLang="zh-CN" sz="2400" dirty="0" smtClean="0"/>
          </a:p>
          <a:p>
            <a:pPr marL="201168" lvl="1" indent="0">
              <a:lnSpc>
                <a:spcPct val="110000"/>
              </a:lnSpc>
              <a:buNone/>
            </a:pPr>
            <a:r>
              <a:rPr lang="zh-CN" altLang="en-US" sz="2400" dirty="0" smtClean="0"/>
              <a:t>例如</a:t>
            </a:r>
            <a:endParaRPr lang="en-US" altLang="zh-CN" sz="2400" dirty="0" smtClean="0"/>
          </a:p>
          <a:p>
            <a:pPr lvl="1">
              <a:lnSpc>
                <a:spcPct val="110000"/>
              </a:lnSpc>
            </a:pPr>
            <a:r>
              <a:rPr lang="zh-CN" altLang="en-US" sz="2400" dirty="0" smtClean="0"/>
              <a:t>通过分析企业的交易数据找出其中存在的可疑交易</a:t>
            </a:r>
            <a:endParaRPr lang="en-US" altLang="zh-CN" sz="2400" dirty="0" smtClean="0"/>
          </a:p>
          <a:p>
            <a:pPr lvl="1">
              <a:lnSpc>
                <a:spcPct val="110000"/>
              </a:lnSpc>
            </a:pPr>
            <a:r>
              <a:rPr lang="zh-CN" altLang="en-US" sz="2400" dirty="0" smtClean="0"/>
              <a:t>通过分析客户行为数据分析如何提高客户满意度</a:t>
            </a:r>
            <a:endParaRPr lang="en-US" altLang="zh-CN" sz="2400" dirty="0" smtClean="0"/>
          </a:p>
          <a:p>
            <a:pPr lvl="1">
              <a:lnSpc>
                <a:spcPct val="110000"/>
              </a:lnSpc>
            </a:pPr>
            <a:r>
              <a:rPr lang="zh-CN" altLang="en-US" sz="2400" dirty="0" smtClean="0"/>
              <a:t>分析已有信息判断对不同用户的分类管理策略</a:t>
            </a:r>
            <a:endParaRPr lang="en-US" altLang="zh-CN" sz="2400" dirty="0" smtClean="0"/>
          </a:p>
          <a:p>
            <a:pPr lvl="1">
              <a:lnSpc>
                <a:spcPct val="110000"/>
              </a:lnSpc>
            </a:pPr>
            <a:r>
              <a:rPr lang="zh-CN" altLang="en-US" sz="2400" dirty="0" smtClean="0"/>
              <a:t>对商品的品质、品种分类以决定最好的销售策略</a:t>
            </a:r>
            <a:endParaRPr lang="en-US" altLang="zh-CN" sz="2400" dirty="0" smtClean="0"/>
          </a:p>
          <a:p>
            <a:pPr lvl="1">
              <a:lnSpc>
                <a:spcPct val="110000"/>
              </a:lnSpc>
            </a:pPr>
            <a:r>
              <a:rPr lang="zh-CN" altLang="en-US" sz="2400" dirty="0" smtClean="0"/>
              <a:t>利用时间序列方法分析下一季度销售趋势</a:t>
            </a:r>
            <a:endParaRPr lang="zh-CN" altLang="en-US" sz="2400" dirty="0"/>
          </a:p>
        </p:txBody>
      </p:sp>
      <p:sp>
        <p:nvSpPr>
          <p:cNvPr id="4" name="Oval 3"/>
          <p:cNvSpPr>
            <a:spLocks noChangeArrowheads="1"/>
          </p:cNvSpPr>
          <p:nvPr/>
        </p:nvSpPr>
        <p:spPr bwMode="auto">
          <a:xfrm>
            <a:off x="8949351" y="3362853"/>
            <a:ext cx="2057400" cy="2108200"/>
          </a:xfrm>
          <a:prstGeom prst="ellipse">
            <a:avLst/>
          </a:prstGeom>
          <a:solidFill>
            <a:schemeClr val="accent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Oval 4"/>
          <p:cNvSpPr>
            <a:spLocks noChangeArrowheads="1"/>
          </p:cNvSpPr>
          <p:nvPr/>
        </p:nvSpPr>
        <p:spPr bwMode="auto">
          <a:xfrm>
            <a:off x="8339751" y="1960075"/>
            <a:ext cx="2057400" cy="2108200"/>
          </a:xfrm>
          <a:prstGeom prst="ellipse">
            <a:avLst/>
          </a:prstGeom>
          <a:solidFill>
            <a:srgbClr val="CC33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Oval 9"/>
          <p:cNvSpPr>
            <a:spLocks noChangeArrowheads="1"/>
          </p:cNvSpPr>
          <p:nvPr/>
        </p:nvSpPr>
        <p:spPr bwMode="auto">
          <a:xfrm>
            <a:off x="10016151" y="2036275"/>
            <a:ext cx="2057400" cy="2108200"/>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Text Box 10"/>
          <p:cNvSpPr txBox="1">
            <a:spLocks noChangeArrowheads="1"/>
          </p:cNvSpPr>
          <p:nvPr/>
        </p:nvSpPr>
        <p:spPr bwMode="auto">
          <a:xfrm>
            <a:off x="10625751" y="2527795"/>
            <a:ext cx="1447800"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rIns="0">
            <a:spAutoFit/>
          </a:bodyPr>
          <a:lstStyle/>
          <a:p>
            <a:pPr>
              <a:spcBef>
                <a:spcPct val="50000"/>
              </a:spcBef>
            </a:pPr>
            <a:r>
              <a:rPr lang="en-US" altLang="zh-CN" sz="1800" b="0" dirty="0" smtClean="0">
                <a:ea typeface="SimSun" panose="02010600030101010101" pitchFamily="2" charset="-122"/>
              </a:rPr>
              <a:t>Computer</a:t>
            </a:r>
          </a:p>
          <a:p>
            <a:pPr>
              <a:spcBef>
                <a:spcPct val="50000"/>
              </a:spcBef>
            </a:pPr>
            <a:r>
              <a:rPr lang="en-US" altLang="zh-CN" sz="1800" b="0" dirty="0" smtClean="0">
                <a:ea typeface="SimSun" panose="02010600030101010101" pitchFamily="2" charset="-122"/>
              </a:rPr>
              <a:t> technique</a:t>
            </a:r>
            <a:endParaRPr lang="en-US" altLang="zh-CN" sz="1800" b="0" dirty="0">
              <a:ea typeface="SimSun" panose="02010600030101010101" pitchFamily="2" charset="-122"/>
            </a:endParaRPr>
          </a:p>
        </p:txBody>
      </p:sp>
      <p:sp>
        <p:nvSpPr>
          <p:cNvPr id="8" name="Text Box 11"/>
          <p:cNvSpPr txBox="1">
            <a:spLocks noChangeArrowheads="1"/>
          </p:cNvSpPr>
          <p:nvPr/>
        </p:nvSpPr>
        <p:spPr bwMode="auto">
          <a:xfrm>
            <a:off x="8402133" y="2675834"/>
            <a:ext cx="1371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1800" b="0" dirty="0" smtClean="0">
                <a:ea typeface="SimSun" panose="02010600030101010101" pitchFamily="2" charset="-122"/>
              </a:rPr>
              <a:t>Statistics</a:t>
            </a:r>
            <a:endParaRPr lang="en-US" altLang="zh-CN" sz="1800" b="0" dirty="0">
              <a:ea typeface="SimSun" panose="02010600030101010101" pitchFamily="2" charset="-122"/>
            </a:endParaRPr>
          </a:p>
        </p:txBody>
      </p:sp>
      <p:sp>
        <p:nvSpPr>
          <p:cNvPr id="9" name="Oval 12"/>
          <p:cNvSpPr>
            <a:spLocks noChangeArrowheads="1"/>
          </p:cNvSpPr>
          <p:nvPr/>
        </p:nvSpPr>
        <p:spPr bwMode="auto">
          <a:xfrm>
            <a:off x="9211860" y="2897137"/>
            <a:ext cx="1504950" cy="1543050"/>
          </a:xfrm>
          <a:prstGeom prst="ellipse">
            <a:avLst/>
          </a:prstGeom>
          <a:solidFill>
            <a:srgbClr val="66CCFF"/>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dirty="0">
                <a:ea typeface="SimSun" panose="02010600030101010101" pitchFamily="2" charset="-122"/>
              </a:rPr>
              <a:t>Data </a:t>
            </a:r>
            <a:r>
              <a:rPr lang="en-US" altLang="zh-CN" dirty="0" smtClean="0">
                <a:ea typeface="SimSun" panose="02010600030101010101" pitchFamily="2" charset="-122"/>
              </a:rPr>
              <a:t>Analytics</a:t>
            </a:r>
            <a:endParaRPr lang="en-US" altLang="zh-CN" sz="1800" dirty="0">
              <a:ea typeface="SimSun" panose="02010600030101010101" pitchFamily="2" charset="-122"/>
            </a:endParaRPr>
          </a:p>
        </p:txBody>
      </p:sp>
      <p:sp>
        <p:nvSpPr>
          <p:cNvPr id="10" name="Text Box 13"/>
          <p:cNvSpPr txBox="1">
            <a:spLocks noChangeArrowheads="1"/>
          </p:cNvSpPr>
          <p:nvPr/>
        </p:nvSpPr>
        <p:spPr bwMode="auto">
          <a:xfrm>
            <a:off x="9244626" y="4623098"/>
            <a:ext cx="1447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b="0" dirty="0" smtClean="0">
                <a:ea typeface="SimSun" panose="02010600030101010101" pitchFamily="2" charset="-122"/>
              </a:rPr>
              <a:t>Mathematics</a:t>
            </a:r>
            <a:endParaRPr lang="en-US" altLang="zh-CN" sz="1800" b="0" dirty="0">
              <a:ea typeface="SimSun" panose="02010600030101010101" pitchFamily="2" charset="-122"/>
            </a:endParaRPr>
          </a:p>
        </p:txBody>
      </p:sp>
      <p:sp>
        <p:nvSpPr>
          <p:cNvPr id="11" name="文本框 10"/>
          <p:cNvSpPr txBox="1"/>
          <p:nvPr/>
        </p:nvSpPr>
        <p:spPr>
          <a:xfrm>
            <a:off x="115263" y="4195681"/>
            <a:ext cx="646331" cy="369332"/>
          </a:xfrm>
          <a:prstGeom prst="rect">
            <a:avLst/>
          </a:prstGeom>
          <a:noFill/>
        </p:spPr>
        <p:txBody>
          <a:bodyPr wrap="none" rtlCol="0">
            <a:spAutoFit/>
          </a:bodyPr>
          <a:lstStyle/>
          <a:p>
            <a:r>
              <a:rPr lang="zh-CN" altLang="en-US" dirty="0" smtClean="0"/>
              <a:t>关联</a:t>
            </a:r>
            <a:endParaRPr lang="en-US" altLang="zh-CN" dirty="0" smtClean="0"/>
          </a:p>
        </p:txBody>
      </p:sp>
      <p:sp>
        <p:nvSpPr>
          <p:cNvPr id="12" name="矩形 11"/>
          <p:cNvSpPr/>
          <p:nvPr/>
        </p:nvSpPr>
        <p:spPr>
          <a:xfrm>
            <a:off x="109878" y="4638624"/>
            <a:ext cx="646331" cy="369332"/>
          </a:xfrm>
          <a:prstGeom prst="rect">
            <a:avLst/>
          </a:prstGeom>
        </p:spPr>
        <p:txBody>
          <a:bodyPr wrap="none">
            <a:spAutoFit/>
          </a:bodyPr>
          <a:lstStyle/>
          <a:p>
            <a:r>
              <a:rPr lang="zh-CN" altLang="en-US" dirty="0"/>
              <a:t>聚类</a:t>
            </a:r>
            <a:endParaRPr lang="en-US" altLang="zh-CN" dirty="0"/>
          </a:p>
        </p:txBody>
      </p:sp>
      <p:sp>
        <p:nvSpPr>
          <p:cNvPr id="13" name="矩形 12"/>
          <p:cNvSpPr/>
          <p:nvPr/>
        </p:nvSpPr>
        <p:spPr>
          <a:xfrm>
            <a:off x="141069" y="5506499"/>
            <a:ext cx="646331" cy="369332"/>
          </a:xfrm>
          <a:prstGeom prst="rect">
            <a:avLst/>
          </a:prstGeom>
        </p:spPr>
        <p:txBody>
          <a:bodyPr wrap="none">
            <a:spAutoFit/>
          </a:bodyPr>
          <a:lstStyle/>
          <a:p>
            <a:r>
              <a:rPr lang="zh-CN" altLang="en-US" dirty="0"/>
              <a:t>决策</a:t>
            </a:r>
          </a:p>
        </p:txBody>
      </p:sp>
      <p:sp>
        <p:nvSpPr>
          <p:cNvPr id="14" name="矩形 13"/>
          <p:cNvSpPr/>
          <p:nvPr/>
        </p:nvSpPr>
        <p:spPr>
          <a:xfrm>
            <a:off x="135051" y="5081956"/>
            <a:ext cx="646331" cy="369332"/>
          </a:xfrm>
          <a:prstGeom prst="rect">
            <a:avLst/>
          </a:prstGeom>
        </p:spPr>
        <p:txBody>
          <a:bodyPr wrap="none">
            <a:spAutoFit/>
          </a:bodyPr>
          <a:lstStyle/>
          <a:p>
            <a:r>
              <a:rPr lang="zh-CN" altLang="en-US" dirty="0"/>
              <a:t>分类</a:t>
            </a:r>
            <a:endParaRPr lang="en-US" altLang="zh-CN" dirty="0"/>
          </a:p>
        </p:txBody>
      </p:sp>
      <p:sp>
        <p:nvSpPr>
          <p:cNvPr id="15" name="矩形 14"/>
          <p:cNvSpPr/>
          <p:nvPr/>
        </p:nvSpPr>
        <p:spPr>
          <a:xfrm>
            <a:off x="135051" y="5968231"/>
            <a:ext cx="646331" cy="369332"/>
          </a:xfrm>
          <a:prstGeom prst="rect">
            <a:avLst/>
          </a:prstGeom>
        </p:spPr>
        <p:txBody>
          <a:bodyPr wrap="none">
            <a:spAutoFit/>
          </a:bodyPr>
          <a:lstStyle/>
          <a:p>
            <a:r>
              <a:rPr lang="zh-CN" altLang="en-US" dirty="0" smtClean="0"/>
              <a:t>回归</a:t>
            </a:r>
            <a:endParaRPr lang="zh-CN" altLang="en-US" dirty="0"/>
          </a:p>
        </p:txBody>
      </p:sp>
    </p:spTree>
    <p:extLst>
      <p:ext uri="{BB962C8B-B14F-4D97-AF65-F5344CB8AC3E}">
        <p14:creationId xmlns:p14="http://schemas.microsoft.com/office/powerpoint/2010/main" val="2046518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500"/>
                                        <p:tgtEl>
                                          <p:spTgt spid="3">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6" end="6"/>
                                            </p:txEl>
                                          </p:spTgt>
                                        </p:tgtEl>
                                        <p:attrNameLst>
                                          <p:attrName>style.visibility</p:attrName>
                                        </p:attrNameLst>
                                      </p:cBhvr>
                                      <p:to>
                                        <p:strVal val="visible"/>
                                      </p:to>
                                    </p:set>
                                    <p:animEffect transition="in" filter="fade">
                                      <p:cBhvr>
                                        <p:cTn id="52" dur="500"/>
                                        <p:tgtEl>
                                          <p:spTgt spid="3">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animEffect transition="in" filter="fade">
                                      <p:cBhvr>
                                        <p:cTn id="57" dur="500"/>
                                        <p:tgtEl>
                                          <p:spTgt spid="3">
                                            <p:txEl>
                                              <p:pRg st="7" end="7"/>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1.3 </a:t>
            </a:r>
            <a:r>
              <a:rPr lang="zh-CN" altLang="en-US" dirty="0" smtClean="0"/>
              <a:t>数据处理方法</a:t>
            </a:r>
            <a:endParaRPr lang="zh-CN" altLang="en-US" dirty="0"/>
          </a:p>
        </p:txBody>
      </p:sp>
      <p:sp>
        <p:nvSpPr>
          <p:cNvPr id="3" name="内容占位符 2"/>
          <p:cNvSpPr>
            <a:spLocks noGrp="1"/>
          </p:cNvSpPr>
          <p:nvPr>
            <p:ph idx="1"/>
          </p:nvPr>
        </p:nvSpPr>
        <p:spPr/>
        <p:txBody>
          <a:bodyPr>
            <a:normAutofit lnSpcReduction="10000"/>
          </a:bodyPr>
          <a:lstStyle/>
          <a:p>
            <a:pPr>
              <a:lnSpc>
                <a:spcPct val="120000"/>
              </a:lnSpc>
            </a:pPr>
            <a:r>
              <a:rPr lang="zh-CN" altLang="en-US" sz="2800" dirty="0" smtClean="0"/>
              <a:t>主要的方法体系</a:t>
            </a:r>
            <a:endParaRPr lang="en-US" altLang="zh-CN" sz="2800" dirty="0" smtClean="0"/>
          </a:p>
          <a:p>
            <a:pPr lvl="1">
              <a:lnSpc>
                <a:spcPct val="120000"/>
              </a:lnSpc>
            </a:pPr>
            <a:r>
              <a:rPr lang="zh-CN" altLang="en-US" sz="2400" smtClean="0"/>
              <a:t>检验</a:t>
            </a:r>
            <a:endParaRPr lang="en-US" altLang="zh-CN" sz="2400" smtClean="0"/>
          </a:p>
          <a:p>
            <a:pPr lvl="1">
              <a:lnSpc>
                <a:spcPct val="120000"/>
              </a:lnSpc>
            </a:pPr>
            <a:r>
              <a:rPr lang="zh-CN" altLang="en-US" sz="2400" dirty="0" smtClean="0"/>
              <a:t>回归</a:t>
            </a:r>
            <a:r>
              <a:rPr lang="en-US" altLang="zh-CN" sz="2400" dirty="0"/>
              <a:t>/Regression</a:t>
            </a:r>
          </a:p>
          <a:p>
            <a:pPr lvl="1">
              <a:lnSpc>
                <a:spcPct val="120000"/>
              </a:lnSpc>
            </a:pPr>
            <a:r>
              <a:rPr lang="zh-CN" altLang="en-US" sz="2400" dirty="0" smtClean="0"/>
              <a:t>分类</a:t>
            </a:r>
            <a:r>
              <a:rPr lang="en-US" altLang="zh-CN" sz="2400" dirty="0" smtClean="0"/>
              <a:t>/Classification</a:t>
            </a:r>
            <a:r>
              <a:rPr lang="zh-CN" altLang="en-US" sz="2400" dirty="0"/>
              <a:t> </a:t>
            </a:r>
            <a:endParaRPr lang="en-US" altLang="zh-CN" sz="2400" dirty="0" smtClean="0"/>
          </a:p>
          <a:p>
            <a:pPr lvl="1">
              <a:lnSpc>
                <a:spcPct val="120000"/>
              </a:lnSpc>
            </a:pPr>
            <a:r>
              <a:rPr lang="zh-CN" altLang="en-US" sz="2400" dirty="0" smtClean="0"/>
              <a:t>聚类</a:t>
            </a:r>
            <a:r>
              <a:rPr lang="en-US" altLang="zh-CN" sz="2400" dirty="0" smtClean="0"/>
              <a:t>/Clustering</a:t>
            </a:r>
          </a:p>
          <a:p>
            <a:pPr lvl="1">
              <a:lnSpc>
                <a:spcPct val="120000"/>
              </a:lnSpc>
            </a:pPr>
            <a:r>
              <a:rPr lang="zh-CN" altLang="en-US" sz="2400" dirty="0" smtClean="0"/>
              <a:t>关联</a:t>
            </a:r>
            <a:r>
              <a:rPr lang="en-US" altLang="zh-CN" sz="2400" dirty="0" smtClean="0"/>
              <a:t>/Association </a:t>
            </a:r>
          </a:p>
          <a:p>
            <a:pPr lvl="1">
              <a:lnSpc>
                <a:spcPct val="120000"/>
              </a:lnSpc>
            </a:pPr>
            <a:r>
              <a:rPr lang="zh-CN" altLang="en-US" sz="2400" dirty="0" smtClean="0"/>
              <a:t>异常检测</a:t>
            </a:r>
            <a:r>
              <a:rPr lang="en-US" altLang="zh-CN" sz="2400" dirty="0" smtClean="0"/>
              <a:t>/Deviation Detection</a:t>
            </a:r>
          </a:p>
          <a:p>
            <a:pPr lvl="1">
              <a:lnSpc>
                <a:spcPct val="120000"/>
              </a:lnSpc>
            </a:pPr>
            <a:r>
              <a:rPr lang="en-US" altLang="zh-CN" sz="2400" dirty="0" smtClean="0"/>
              <a:t>……</a:t>
            </a:r>
            <a:endParaRPr lang="zh-CN" altLang="en-US" sz="2400" dirty="0"/>
          </a:p>
        </p:txBody>
      </p:sp>
    </p:spTree>
    <p:extLst>
      <p:ext uri="{BB962C8B-B14F-4D97-AF65-F5344CB8AC3E}">
        <p14:creationId xmlns:p14="http://schemas.microsoft.com/office/powerpoint/2010/main" val="2740540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up)">
                                      <p:cBhvr>
                                        <p:cTn id="10" dur="500"/>
                                        <p:tgtEl>
                                          <p:spTgt spid="3">
                                            <p:txEl>
                                              <p:pRg st="1" end="1"/>
                                            </p:txEl>
                                          </p:spTgt>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wipe(up)">
                                      <p:cBhvr>
                                        <p:cTn id="14" dur="500"/>
                                        <p:tgtEl>
                                          <p:spTgt spid="3">
                                            <p:txEl>
                                              <p:pRg st="2" end="2"/>
                                            </p:txEl>
                                          </p:spTgt>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up)">
                                      <p:cBhvr>
                                        <p:cTn id="18" dur="500"/>
                                        <p:tgtEl>
                                          <p:spTgt spid="3">
                                            <p:txEl>
                                              <p:pRg st="3" end="3"/>
                                            </p:txEl>
                                          </p:spTgt>
                                        </p:tgtEl>
                                      </p:cBhvr>
                                    </p:animEffec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up)">
                                      <p:cBhvr>
                                        <p:cTn id="22" dur="500"/>
                                        <p:tgtEl>
                                          <p:spTgt spid="3">
                                            <p:txEl>
                                              <p:pRg st="4" end="4"/>
                                            </p:txEl>
                                          </p:spTgt>
                                        </p:tgtEl>
                                      </p:cBhvr>
                                    </p:animEffect>
                                  </p:childTnLst>
                                </p:cTn>
                              </p:par>
                            </p:childTnLst>
                          </p:cTn>
                        </p:par>
                        <p:par>
                          <p:cTn id="23" fill="hold">
                            <p:stCondLst>
                              <p:cond delay="2000"/>
                            </p:stCondLst>
                            <p:childTnLst>
                              <p:par>
                                <p:cTn id="24" presetID="22" presetClass="entr" presetSubtype="1" fill="hold" grpId="0" nodeType="after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up)">
                                      <p:cBhvr>
                                        <p:cTn id="26" dur="500"/>
                                        <p:tgtEl>
                                          <p:spTgt spid="3">
                                            <p:txEl>
                                              <p:pRg st="5" end="5"/>
                                            </p:txEl>
                                          </p:spTgt>
                                        </p:tgtEl>
                                      </p:cBhvr>
                                    </p:animEffect>
                                  </p:childTnLst>
                                </p:cTn>
                              </p:par>
                            </p:childTnLst>
                          </p:cTn>
                        </p:par>
                        <p:par>
                          <p:cTn id="27" fill="hold">
                            <p:stCondLst>
                              <p:cond delay="2500"/>
                            </p:stCondLst>
                            <p:childTnLst>
                              <p:par>
                                <p:cTn id="28" presetID="22" presetClass="entr" presetSubtype="1" fill="hold" grpId="0" nodeType="after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wipe(up)">
                                      <p:cBhvr>
                                        <p:cTn id="30" dur="500"/>
                                        <p:tgtEl>
                                          <p:spTgt spid="3">
                                            <p:txEl>
                                              <p:pRg st="6" end="6"/>
                                            </p:txEl>
                                          </p:spTgt>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wipe(up)">
                                      <p:cBhvr>
                                        <p:cTn id="3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4401537" y="1958623"/>
            <a:ext cx="3174436" cy="4023360"/>
          </a:xfrm>
        </p:spPr>
        <p:txBody>
          <a:bodyPr/>
          <a:lstStyle/>
          <a:p>
            <a:pPr marL="0" indent="0" algn="ctr">
              <a:buNone/>
            </a:pPr>
            <a:r>
              <a:rPr lang="zh-CN" altLang="en-US" dirty="0" smtClean="0"/>
              <a:t>其他方法</a:t>
            </a:r>
            <a:endParaRPr lang="en-US" altLang="zh-CN" dirty="0" smtClean="0"/>
          </a:p>
          <a:p>
            <a:r>
              <a:rPr lang="zh-CN" altLang="en-US" dirty="0" smtClean="0"/>
              <a:t>神经网络</a:t>
            </a:r>
            <a:r>
              <a:rPr lang="en-US" altLang="zh-CN" dirty="0" smtClean="0">
                <a:sym typeface="Wingdings" panose="05000000000000000000" pitchFamily="2" charset="2"/>
              </a:rPr>
              <a:t></a:t>
            </a:r>
            <a:r>
              <a:rPr lang="zh-CN" altLang="en-US" dirty="0" smtClean="0"/>
              <a:t>卷积神经网络</a:t>
            </a:r>
            <a:r>
              <a:rPr lang="en-US" altLang="zh-CN" dirty="0" smtClean="0">
                <a:sym typeface="Wingdings" panose="05000000000000000000" pitchFamily="2" charset="2"/>
              </a:rPr>
              <a:t></a:t>
            </a:r>
            <a:r>
              <a:rPr lang="zh-CN" altLang="en-US" dirty="0" smtClean="0">
                <a:sym typeface="Wingdings" panose="05000000000000000000" pitchFamily="2" charset="2"/>
              </a:rPr>
              <a:t>深度学习</a:t>
            </a:r>
            <a:endParaRPr lang="en-US" altLang="zh-CN" dirty="0" smtClean="0">
              <a:sym typeface="Wingdings" panose="05000000000000000000" pitchFamily="2" charset="2"/>
            </a:endParaRPr>
          </a:p>
          <a:p>
            <a:r>
              <a:rPr lang="zh-CN" altLang="en-US" dirty="0" smtClean="0">
                <a:sym typeface="Wingdings" panose="05000000000000000000" pitchFamily="2" charset="2"/>
              </a:rPr>
              <a:t>支持向量机</a:t>
            </a:r>
            <a:r>
              <a:rPr lang="en-US" altLang="zh-CN" dirty="0" smtClean="0">
                <a:sym typeface="Wingdings" panose="05000000000000000000" pitchFamily="2" charset="2"/>
              </a:rPr>
              <a:t></a:t>
            </a:r>
            <a:r>
              <a:rPr lang="zh-CN" altLang="en-US" dirty="0" smtClean="0">
                <a:sym typeface="Wingdings" panose="05000000000000000000" pitchFamily="2" charset="2"/>
              </a:rPr>
              <a:t>智能识别</a:t>
            </a:r>
            <a:endParaRPr lang="en-US" altLang="zh-CN" dirty="0" smtClean="0">
              <a:sym typeface="Wingdings" panose="05000000000000000000" pitchFamily="2" charset="2"/>
            </a:endParaRPr>
          </a:p>
          <a:p>
            <a:r>
              <a:rPr lang="zh-CN" altLang="en-US" dirty="0" smtClean="0"/>
              <a:t>复合模型</a:t>
            </a:r>
            <a:r>
              <a:rPr lang="en-US" altLang="zh-CN" dirty="0" smtClean="0">
                <a:sym typeface="Wingdings" panose="05000000000000000000" pitchFamily="2" charset="2"/>
              </a:rPr>
              <a:t></a:t>
            </a:r>
            <a:r>
              <a:rPr lang="zh-CN" altLang="en-US" dirty="0" smtClean="0">
                <a:sym typeface="Wingdings" panose="05000000000000000000" pitchFamily="2" charset="2"/>
              </a:rPr>
              <a:t>强化学习</a:t>
            </a:r>
            <a:endParaRPr lang="en-US" altLang="zh-CN" dirty="0" smtClean="0">
              <a:sym typeface="Wingdings" panose="05000000000000000000" pitchFamily="2" charset="2"/>
            </a:endParaRPr>
          </a:p>
          <a:p>
            <a:r>
              <a:rPr lang="zh-CN" altLang="en-US" dirty="0" smtClean="0"/>
              <a:t>不确定系统</a:t>
            </a:r>
            <a:r>
              <a:rPr lang="en-US" altLang="zh-CN" dirty="0" smtClean="0">
                <a:sym typeface="Wingdings" panose="05000000000000000000" pitchFamily="2" charset="2"/>
              </a:rPr>
              <a:t></a:t>
            </a:r>
            <a:r>
              <a:rPr lang="zh-CN" altLang="en-US" dirty="0" smtClean="0"/>
              <a:t>智能系统</a:t>
            </a:r>
            <a:endParaRPr lang="zh-CN" altLang="en-US" dirty="0"/>
          </a:p>
        </p:txBody>
      </p:sp>
      <p:sp>
        <p:nvSpPr>
          <p:cNvPr id="5" name="内容占位符 2"/>
          <p:cNvSpPr txBox="1">
            <a:spLocks/>
          </p:cNvSpPr>
          <p:nvPr/>
        </p:nvSpPr>
        <p:spPr>
          <a:xfrm>
            <a:off x="1351279" y="1781839"/>
            <a:ext cx="1540934"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rgbClr val="7030A0"/>
              </a:buClr>
              <a:buSzPct val="10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486918" indent="-285750" algn="l" defTabSz="914400" rtl="0" eaLnBrk="1" latinLnBrk="0" hangingPunct="1">
              <a:lnSpc>
                <a:spcPct val="90000"/>
              </a:lnSpc>
              <a:spcBef>
                <a:spcPts val="200"/>
              </a:spcBef>
              <a:spcAft>
                <a:spcPts val="400"/>
              </a:spcAft>
              <a:buClr>
                <a:srgbClr val="002060"/>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726948" indent="-342900" algn="l" defTabSz="914400" rtl="0" eaLnBrk="1" latinLnBrk="0" hangingPunct="1">
              <a:lnSpc>
                <a:spcPct val="90000"/>
              </a:lnSpc>
              <a:spcBef>
                <a:spcPts val="200"/>
              </a:spcBef>
              <a:spcAft>
                <a:spcPts val="400"/>
              </a:spcAft>
              <a:buClr>
                <a:srgbClr val="0070C0"/>
              </a:buClr>
              <a:buFont typeface="+mj-lt"/>
              <a:buAutoNum type="arabicPeriod"/>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zh-CN" altLang="en-US" dirty="0" smtClean="0"/>
              <a:t>数据分析基础方法</a:t>
            </a:r>
            <a:endParaRPr lang="en-US" altLang="zh-CN" dirty="0" smtClean="0"/>
          </a:p>
          <a:p>
            <a:pPr marL="0" indent="0">
              <a:buNone/>
            </a:pPr>
            <a:r>
              <a:rPr lang="zh-CN" altLang="en-US" dirty="0" smtClean="0"/>
              <a:t>回归</a:t>
            </a:r>
            <a:endParaRPr lang="en-US" altLang="zh-CN" dirty="0" smtClean="0"/>
          </a:p>
          <a:p>
            <a:pPr marL="0" indent="0">
              <a:buNone/>
            </a:pPr>
            <a:r>
              <a:rPr lang="zh-CN" altLang="en-US" dirty="0" smtClean="0"/>
              <a:t>分类</a:t>
            </a:r>
            <a:endParaRPr lang="en-US" altLang="zh-CN" dirty="0" smtClean="0"/>
          </a:p>
          <a:p>
            <a:pPr marL="0" indent="0">
              <a:buNone/>
            </a:pPr>
            <a:r>
              <a:rPr lang="zh-CN" altLang="en-US" dirty="0" smtClean="0"/>
              <a:t>关联</a:t>
            </a:r>
            <a:endParaRPr lang="en-US" altLang="zh-CN" dirty="0" smtClean="0"/>
          </a:p>
          <a:p>
            <a:pPr marL="0" indent="0">
              <a:buNone/>
            </a:pPr>
            <a:r>
              <a:rPr lang="zh-CN" altLang="en-US" dirty="0" smtClean="0"/>
              <a:t>聚类</a:t>
            </a:r>
            <a:endParaRPr lang="en-US" altLang="zh-CN" dirty="0" smtClean="0"/>
          </a:p>
          <a:p>
            <a:pPr marL="0" indent="0">
              <a:buNone/>
            </a:pPr>
            <a:r>
              <a:rPr lang="zh-CN" altLang="en-US" dirty="0" smtClean="0"/>
              <a:t>决策</a:t>
            </a:r>
            <a:endParaRPr lang="en-US" altLang="zh-CN" dirty="0" smtClean="0"/>
          </a:p>
          <a:p>
            <a:pPr marL="0" indent="0">
              <a:buNone/>
            </a:pPr>
            <a:r>
              <a:rPr lang="en-US" altLang="zh-CN" dirty="0" smtClean="0"/>
              <a:t>+</a:t>
            </a:r>
            <a:r>
              <a:rPr lang="zh-CN" altLang="en-US" dirty="0" smtClean="0">
                <a:hlinkClick r:id="rId2" action="ppaction://hlinksldjump"/>
              </a:rPr>
              <a:t>工具软件</a:t>
            </a:r>
            <a:endParaRPr lang="zh-CN" altLang="en-US" dirty="0"/>
          </a:p>
        </p:txBody>
      </p:sp>
      <p:sp>
        <p:nvSpPr>
          <p:cNvPr id="6" name="内容占位符 2"/>
          <p:cNvSpPr txBox="1">
            <a:spLocks/>
          </p:cNvSpPr>
          <p:nvPr/>
        </p:nvSpPr>
        <p:spPr>
          <a:xfrm>
            <a:off x="9053688" y="1958623"/>
            <a:ext cx="1540934"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rgbClr val="7030A0"/>
              </a:buClr>
              <a:buSzPct val="10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486918" indent="-285750" algn="l" defTabSz="914400" rtl="0" eaLnBrk="1" latinLnBrk="0" hangingPunct="1">
              <a:lnSpc>
                <a:spcPct val="90000"/>
              </a:lnSpc>
              <a:spcBef>
                <a:spcPts val="200"/>
              </a:spcBef>
              <a:spcAft>
                <a:spcPts val="400"/>
              </a:spcAft>
              <a:buClr>
                <a:srgbClr val="002060"/>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726948" indent="-342900" algn="l" defTabSz="914400" rtl="0" eaLnBrk="1" latinLnBrk="0" hangingPunct="1">
              <a:lnSpc>
                <a:spcPct val="90000"/>
              </a:lnSpc>
              <a:spcBef>
                <a:spcPts val="200"/>
              </a:spcBef>
              <a:spcAft>
                <a:spcPts val="400"/>
              </a:spcAft>
              <a:buClr>
                <a:srgbClr val="0070C0"/>
              </a:buClr>
              <a:buFont typeface="+mj-lt"/>
              <a:buAutoNum type="arabicPeriod"/>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zh-CN" altLang="en-US" dirty="0" smtClean="0"/>
              <a:t>前沿应用</a:t>
            </a:r>
            <a:endParaRPr lang="en-US" altLang="zh-CN" dirty="0" smtClean="0"/>
          </a:p>
          <a:p>
            <a:pPr marL="0" indent="0">
              <a:buNone/>
            </a:pPr>
            <a:r>
              <a:rPr lang="zh-CN" altLang="en-US" dirty="0" smtClean="0"/>
              <a:t>机器学习</a:t>
            </a:r>
            <a:endParaRPr lang="en-US" altLang="zh-CN" dirty="0" smtClean="0"/>
          </a:p>
          <a:p>
            <a:pPr marL="0" indent="0">
              <a:buNone/>
            </a:pPr>
            <a:r>
              <a:rPr lang="zh-CN" altLang="en-US" dirty="0" smtClean="0"/>
              <a:t>商务智能</a:t>
            </a:r>
            <a:endParaRPr lang="en-US" altLang="zh-CN" dirty="0" smtClean="0"/>
          </a:p>
          <a:p>
            <a:pPr marL="0" indent="0">
              <a:buNone/>
            </a:pPr>
            <a:r>
              <a:rPr lang="zh-CN" altLang="en-US" dirty="0" smtClean="0"/>
              <a:t>大数据</a:t>
            </a:r>
            <a:endParaRPr lang="en-US" altLang="zh-CN" dirty="0" smtClean="0"/>
          </a:p>
          <a:p>
            <a:pPr marL="0" indent="0">
              <a:buNone/>
            </a:pPr>
            <a:r>
              <a:rPr lang="zh-CN" altLang="en-US" dirty="0"/>
              <a:t>物联网</a:t>
            </a:r>
            <a:endParaRPr lang="en-US" altLang="zh-CN" dirty="0" smtClean="0"/>
          </a:p>
          <a:p>
            <a:pPr marL="0" indent="0">
              <a:buNone/>
            </a:pPr>
            <a:r>
              <a:rPr lang="zh-CN" altLang="en-US" dirty="0" smtClean="0"/>
              <a:t>人工智能</a:t>
            </a:r>
            <a:endParaRPr lang="en-US" altLang="zh-CN" dirty="0" smtClean="0"/>
          </a:p>
          <a:p>
            <a:pPr marL="0" indent="0">
              <a:buNone/>
            </a:pPr>
            <a:endParaRPr lang="zh-CN" altLang="en-US" dirty="0"/>
          </a:p>
        </p:txBody>
      </p:sp>
      <p:sp>
        <p:nvSpPr>
          <p:cNvPr id="4" name="圆角矩形 3"/>
          <p:cNvSpPr/>
          <p:nvPr/>
        </p:nvSpPr>
        <p:spPr>
          <a:xfrm>
            <a:off x="1011936" y="2401824"/>
            <a:ext cx="1304544" cy="229209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80614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up)">
                                      <p:cBhvr>
                                        <p:cTn id="3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P spid="5" grpId="0"/>
      <p:bldP spid="6" grpId="0"/>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0" y="0"/>
            <a:ext cx="6477000" cy="3476625"/>
          </a:xfrm>
          <a:prstGeom prst="rect">
            <a:avLst/>
          </a:prstGeom>
        </p:spPr>
      </p:pic>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t="3408"/>
          <a:stretch/>
        </p:blipFill>
        <p:spPr>
          <a:xfrm>
            <a:off x="1" y="3487474"/>
            <a:ext cx="5715000" cy="3370525"/>
          </a:xfrm>
          <a:prstGeom prst="rect">
            <a:avLst/>
          </a:prstGeom>
        </p:spPr>
      </p:pic>
      <p:pic>
        <p:nvPicPr>
          <p:cNvPr id="7" name="内容占位符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8770" y="1229575"/>
            <a:ext cx="7231865" cy="4022725"/>
          </a:xfrm>
          <a:prstGeom prst="rect">
            <a:avLst/>
          </a:prstGeom>
        </p:spPr>
      </p:pic>
    </p:spTree>
    <p:extLst>
      <p:ext uri="{BB962C8B-B14F-4D97-AF65-F5344CB8AC3E}">
        <p14:creationId xmlns:p14="http://schemas.microsoft.com/office/powerpoint/2010/main" val="3806900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2065" y="1428471"/>
            <a:ext cx="6049210" cy="4022725"/>
          </a:xfrm>
          <a:prstGeom prst="rect">
            <a:avLst/>
          </a:prstGeom>
        </p:spPr>
      </p:pic>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0977" y="286603"/>
            <a:ext cx="6076623" cy="4022725"/>
          </a:xfr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3275" y="1997300"/>
            <a:ext cx="6096000" cy="3667125"/>
          </a:xfrm>
          <a:prstGeom prst="rect">
            <a:avLst/>
          </a:prstGeom>
        </p:spPr>
      </p:pic>
      <p:pic>
        <p:nvPicPr>
          <p:cNvPr id="7" name="内容占位符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57946" y="1394645"/>
            <a:ext cx="5479632" cy="3653088"/>
          </a:xfrm>
          <a:prstGeom prst="rect">
            <a:avLst/>
          </a:prstGeom>
        </p:spPr>
      </p:pic>
    </p:spTree>
    <p:extLst>
      <p:ext uri="{BB962C8B-B14F-4D97-AF65-F5344CB8AC3E}">
        <p14:creationId xmlns:p14="http://schemas.microsoft.com/office/powerpoint/2010/main" val="1011435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aphicFrame>
        <p:nvGraphicFramePr>
          <p:cNvPr id="4" name="内容占位符 3"/>
          <p:cNvGraphicFramePr>
            <a:graphicFrameLocks noGrp="1"/>
          </p:cNvGraphicFramePr>
          <p:nvPr>
            <p:ph idx="1"/>
            <p:extLst>
              <p:ext uri="{D42A27DB-BD31-4B8C-83A1-F6EECF244321}">
                <p14:modId xmlns:p14="http://schemas.microsoft.com/office/powerpoint/2010/main" val="1359963615"/>
              </p:ext>
            </p:extLst>
          </p:nvPr>
        </p:nvGraphicFramePr>
        <p:xfrm>
          <a:off x="6083633" y="1863726"/>
          <a:ext cx="4293744"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内容占位符 3"/>
          <p:cNvGraphicFramePr>
            <a:graphicFrameLocks/>
          </p:cNvGraphicFramePr>
          <p:nvPr>
            <p:extLst>
              <p:ext uri="{D42A27DB-BD31-4B8C-83A1-F6EECF244321}">
                <p14:modId xmlns:p14="http://schemas.microsoft.com/office/powerpoint/2010/main" val="2466535582"/>
              </p:ext>
            </p:extLst>
          </p:nvPr>
        </p:nvGraphicFramePr>
        <p:xfrm>
          <a:off x="6061055" y="1863725"/>
          <a:ext cx="4293744" cy="40227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7" name="内容占位符 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0754" y="699572"/>
            <a:ext cx="5715000" cy="3476625"/>
          </a:xfrm>
          <a:prstGeom prst="rect">
            <a:avLst/>
          </a:prstGeom>
        </p:spPr>
      </p:pic>
    </p:spTree>
    <p:extLst>
      <p:ext uri="{BB962C8B-B14F-4D97-AF65-F5344CB8AC3E}">
        <p14:creationId xmlns:p14="http://schemas.microsoft.com/office/powerpoint/2010/main" val="4211978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xit" presetSubtype="32" fill="hold" grpId="1" nodeType="clickEffect">
                                  <p:stCondLst>
                                    <p:cond delay="0"/>
                                  </p:stCondLst>
                                  <p:childTnLst>
                                    <p:animEffect transition="out" filter="circle(out)">
                                      <p:cBhvr>
                                        <p:cTn id="16" dur="2000"/>
                                        <p:tgtEl>
                                          <p:spTgt spid="4"/>
                                        </p:tgtEl>
                                      </p:cBhvr>
                                    </p:animEffect>
                                    <p:set>
                                      <p:cBhvr>
                                        <p:cTn id="17" dur="1" fill="hold">
                                          <p:stCondLst>
                                            <p:cond delay="1999"/>
                                          </p:stCondLst>
                                        </p:cTn>
                                        <p:tgtEl>
                                          <p:spTgt spid="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ircle(in)">
                                      <p:cBhvr>
                                        <p:cTn id="2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4" grpId="1">
        <p:bldAsOne/>
      </p:bldGraphic>
      <p:bldGraphic spid="6"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0.2 </a:t>
            </a:r>
            <a:r>
              <a:rPr lang="zh-CN" altLang="en-US" dirty="0" smtClean="0"/>
              <a:t>来源</a:t>
            </a:r>
            <a:endParaRPr lang="zh-CN" altLang="en-US" dirty="0"/>
          </a:p>
        </p:txBody>
      </p:sp>
      <p:sp>
        <p:nvSpPr>
          <p:cNvPr id="3" name="内容占位符 2"/>
          <p:cNvSpPr>
            <a:spLocks noGrp="1"/>
          </p:cNvSpPr>
          <p:nvPr>
            <p:ph idx="1"/>
          </p:nvPr>
        </p:nvSpPr>
        <p:spPr>
          <a:xfrm>
            <a:off x="1097280" y="1845734"/>
            <a:ext cx="3508903" cy="4023360"/>
          </a:xfrm>
        </p:spPr>
        <p:txBody>
          <a:bodyPr/>
          <a:lstStyle/>
          <a:p>
            <a:r>
              <a:rPr lang="zh-CN" altLang="en-US" dirty="0" smtClean="0"/>
              <a:t>统计数据</a:t>
            </a:r>
            <a:endParaRPr lang="en-US" altLang="zh-CN" dirty="0" smtClean="0"/>
          </a:p>
          <a:p>
            <a:r>
              <a:rPr lang="zh-CN" altLang="en-US" dirty="0" smtClean="0"/>
              <a:t>学术组织与个人公布的数据</a:t>
            </a:r>
            <a:endParaRPr lang="en-US" altLang="zh-CN" dirty="0" smtClean="0"/>
          </a:p>
          <a:p>
            <a:r>
              <a:rPr lang="zh-CN" altLang="en-US" dirty="0" smtClean="0"/>
              <a:t>调研收集</a:t>
            </a:r>
            <a:r>
              <a:rPr lang="en-US" altLang="zh-CN" dirty="0" smtClean="0"/>
              <a:t>-</a:t>
            </a:r>
            <a:r>
              <a:rPr lang="zh-CN" altLang="en-US" dirty="0" smtClean="0"/>
              <a:t>实验数据</a:t>
            </a:r>
            <a:endParaRPr lang="en-US" altLang="zh-CN" dirty="0" smtClean="0"/>
          </a:p>
          <a:p>
            <a:r>
              <a:rPr lang="zh-CN" altLang="en-US" dirty="0" smtClean="0"/>
              <a:t>企业数据</a:t>
            </a:r>
            <a:endParaRPr lang="en-US" altLang="zh-CN" dirty="0" smtClean="0"/>
          </a:p>
          <a:p>
            <a:r>
              <a:rPr lang="zh-CN" altLang="en-US" dirty="0" smtClean="0"/>
              <a:t>网络数据</a:t>
            </a:r>
            <a:endParaRPr lang="en-US" altLang="zh-CN" dirty="0" smtClean="0"/>
          </a:p>
          <a:p>
            <a:pPr lvl="1"/>
            <a:r>
              <a:rPr lang="zh-CN" altLang="en-US" dirty="0" smtClean="0"/>
              <a:t>网络收集</a:t>
            </a:r>
            <a:endParaRPr lang="en-US" altLang="zh-CN" dirty="0" smtClean="0"/>
          </a:p>
          <a:p>
            <a:pPr lvl="1"/>
            <a:r>
              <a:rPr lang="zh-CN" altLang="en-US" dirty="0" smtClean="0"/>
              <a:t>网络抓取</a:t>
            </a:r>
            <a:endParaRPr lang="en-US" altLang="zh-CN" dirty="0" smtClean="0"/>
          </a:p>
          <a:p>
            <a:pPr lvl="1"/>
            <a:r>
              <a:rPr lang="zh-CN" altLang="en-US" dirty="0" smtClean="0"/>
              <a:t>图像数据</a:t>
            </a:r>
            <a:endParaRPr lang="zh-CN" altLang="en-US" dirty="0"/>
          </a:p>
        </p:txBody>
      </p:sp>
      <p:sp>
        <p:nvSpPr>
          <p:cNvPr id="4" name="内容占位符 2"/>
          <p:cNvSpPr txBox="1">
            <a:spLocks/>
          </p:cNvSpPr>
          <p:nvPr/>
        </p:nvSpPr>
        <p:spPr>
          <a:xfrm>
            <a:off x="4769308" y="1045848"/>
            <a:ext cx="3450506" cy="2093877"/>
          </a:xfrm>
          <a:prstGeom prst="rect">
            <a:avLst/>
          </a:prstGeom>
        </p:spPr>
        <p:style>
          <a:lnRef idx="1">
            <a:schemeClr val="accent5"/>
          </a:lnRef>
          <a:fillRef idx="2">
            <a:schemeClr val="accent5"/>
          </a:fillRef>
          <a:effectRef idx="1">
            <a:schemeClr val="accent5"/>
          </a:effectRef>
          <a:fontRef idx="minor">
            <a:schemeClr val="dk1"/>
          </a:fontRef>
        </p:style>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zh-CN" altLang="en-US" sz="1900" dirty="0" smtClean="0">
                <a:solidFill>
                  <a:srgbClr val="002060"/>
                </a:solidFill>
                <a:latin typeface="华文仿宋" panose="02010600040101010101" pitchFamily="2" charset="-122"/>
                <a:ea typeface="华文仿宋" panose="02010600040101010101" pitchFamily="2" charset="-122"/>
              </a:rPr>
              <a:t>官方公布数据</a:t>
            </a:r>
            <a:endParaRPr lang="en-US" altLang="zh-CN" sz="1900" dirty="0" smtClean="0">
              <a:solidFill>
                <a:srgbClr val="002060"/>
              </a:solidFill>
              <a:latin typeface="华文仿宋" panose="02010600040101010101" pitchFamily="2" charset="-122"/>
              <a:ea typeface="华文仿宋" panose="02010600040101010101" pitchFamily="2" charset="-122"/>
            </a:endParaRPr>
          </a:p>
          <a:p>
            <a:pPr lvl="1"/>
            <a:r>
              <a:rPr lang="zh-CN" altLang="en-US" sz="1600" dirty="0" smtClean="0">
                <a:solidFill>
                  <a:srgbClr val="002060"/>
                </a:solidFill>
                <a:latin typeface="华文仿宋" panose="02010600040101010101" pitchFamily="2" charset="-122"/>
                <a:ea typeface="华文仿宋" panose="02010600040101010101" pitchFamily="2" charset="-122"/>
              </a:rPr>
              <a:t>国家统计系统</a:t>
            </a:r>
            <a:endParaRPr lang="en-US" altLang="zh-CN" sz="1600" dirty="0" smtClean="0">
              <a:solidFill>
                <a:srgbClr val="002060"/>
              </a:solidFill>
              <a:latin typeface="华文仿宋" panose="02010600040101010101" pitchFamily="2" charset="-122"/>
              <a:ea typeface="华文仿宋" panose="02010600040101010101" pitchFamily="2" charset="-122"/>
            </a:endParaRPr>
          </a:p>
          <a:p>
            <a:pPr lvl="2"/>
            <a:r>
              <a:rPr lang="en-US" altLang="zh-CN" sz="1200" dirty="0">
                <a:solidFill>
                  <a:srgbClr val="002060"/>
                </a:solidFill>
                <a:latin typeface="华文仿宋" panose="02010600040101010101" pitchFamily="2" charset="-122"/>
                <a:ea typeface="华文仿宋" panose="02010600040101010101" pitchFamily="2" charset="-122"/>
                <a:hlinkClick r:id="rId2"/>
              </a:rPr>
              <a:t>http://www.stats.gov.cn/tjsj/ndsj</a:t>
            </a:r>
            <a:r>
              <a:rPr lang="en-US" altLang="zh-CN" sz="1200" dirty="0" smtClean="0">
                <a:solidFill>
                  <a:srgbClr val="002060"/>
                </a:solidFill>
                <a:latin typeface="华文仿宋" panose="02010600040101010101" pitchFamily="2" charset="-122"/>
                <a:ea typeface="华文仿宋" panose="02010600040101010101" pitchFamily="2" charset="-122"/>
                <a:hlinkClick r:id="rId2"/>
              </a:rPr>
              <a:t>/</a:t>
            </a:r>
            <a:endParaRPr lang="en-US" altLang="zh-CN" sz="1200" dirty="0" smtClean="0">
              <a:solidFill>
                <a:srgbClr val="002060"/>
              </a:solidFill>
              <a:latin typeface="华文仿宋" panose="02010600040101010101" pitchFamily="2" charset="-122"/>
              <a:ea typeface="华文仿宋" panose="02010600040101010101" pitchFamily="2" charset="-122"/>
            </a:endParaRPr>
          </a:p>
          <a:p>
            <a:pPr lvl="2"/>
            <a:r>
              <a:rPr lang="en-US" altLang="zh-CN" sz="1200" dirty="0">
                <a:solidFill>
                  <a:srgbClr val="002060"/>
                </a:solidFill>
                <a:latin typeface="华文仿宋" panose="02010600040101010101" pitchFamily="2" charset="-122"/>
                <a:ea typeface="华文仿宋" panose="02010600040101010101" pitchFamily="2" charset="-122"/>
                <a:hlinkClick r:id="rId3"/>
              </a:rPr>
              <a:t>http://data.stats.gov.cn</a:t>
            </a:r>
            <a:r>
              <a:rPr lang="en-US" altLang="zh-CN" sz="1200" dirty="0" smtClean="0">
                <a:solidFill>
                  <a:srgbClr val="002060"/>
                </a:solidFill>
                <a:latin typeface="华文仿宋" panose="02010600040101010101" pitchFamily="2" charset="-122"/>
                <a:ea typeface="华文仿宋" panose="02010600040101010101" pitchFamily="2" charset="-122"/>
                <a:hlinkClick r:id="rId3"/>
              </a:rPr>
              <a:t>/</a:t>
            </a:r>
            <a:endParaRPr lang="en-US" altLang="zh-CN" sz="1200" dirty="0" smtClean="0">
              <a:solidFill>
                <a:srgbClr val="002060"/>
              </a:solidFill>
              <a:latin typeface="华文仿宋" panose="02010600040101010101" pitchFamily="2" charset="-122"/>
              <a:ea typeface="华文仿宋" panose="02010600040101010101" pitchFamily="2" charset="-122"/>
            </a:endParaRPr>
          </a:p>
          <a:p>
            <a:pPr lvl="1"/>
            <a:r>
              <a:rPr lang="zh-CN" altLang="en-US" sz="1600" dirty="0" smtClean="0">
                <a:solidFill>
                  <a:srgbClr val="002060"/>
                </a:solidFill>
                <a:latin typeface="华文仿宋" panose="02010600040101010101" pitchFamily="2" charset="-122"/>
                <a:ea typeface="华文仿宋" panose="02010600040101010101" pitchFamily="2" charset="-122"/>
              </a:rPr>
              <a:t>重要国际组织</a:t>
            </a:r>
            <a:endParaRPr lang="en-US" altLang="zh-CN" sz="1600" dirty="0" smtClean="0">
              <a:solidFill>
                <a:srgbClr val="002060"/>
              </a:solidFill>
              <a:latin typeface="华文仿宋" panose="02010600040101010101" pitchFamily="2" charset="-122"/>
              <a:ea typeface="华文仿宋" panose="02010600040101010101" pitchFamily="2" charset="-122"/>
            </a:endParaRPr>
          </a:p>
          <a:p>
            <a:pPr lvl="2"/>
            <a:r>
              <a:rPr lang="zh-CN" altLang="en-US" sz="1200" dirty="0" smtClean="0">
                <a:solidFill>
                  <a:srgbClr val="002060"/>
                </a:solidFill>
                <a:latin typeface="华文仿宋" panose="02010600040101010101" pitchFamily="2" charset="-122"/>
                <a:ea typeface="华文仿宋" panose="02010600040101010101" pitchFamily="2" charset="-122"/>
              </a:rPr>
              <a:t>联合国统计网站</a:t>
            </a:r>
            <a:endParaRPr lang="en-US" altLang="zh-CN" sz="1200" dirty="0" smtClean="0">
              <a:solidFill>
                <a:srgbClr val="002060"/>
              </a:solidFill>
              <a:latin typeface="华文仿宋" panose="02010600040101010101" pitchFamily="2" charset="-122"/>
              <a:ea typeface="华文仿宋" panose="02010600040101010101" pitchFamily="2" charset="-122"/>
            </a:endParaRPr>
          </a:p>
          <a:p>
            <a:pPr lvl="2"/>
            <a:r>
              <a:rPr lang="en-US" altLang="zh-CN" sz="1200" dirty="0" smtClean="0">
                <a:solidFill>
                  <a:srgbClr val="002060"/>
                </a:solidFill>
                <a:latin typeface="华文仿宋" panose="02010600040101010101" pitchFamily="2" charset="-122"/>
                <a:ea typeface="华文仿宋" panose="02010600040101010101" pitchFamily="2" charset="-122"/>
              </a:rPr>
              <a:t>OECD</a:t>
            </a:r>
          </a:p>
          <a:p>
            <a:pPr lvl="2"/>
            <a:r>
              <a:rPr lang="zh-CN" altLang="en-US" sz="1200" dirty="0" smtClean="0">
                <a:solidFill>
                  <a:srgbClr val="002060"/>
                </a:solidFill>
                <a:latin typeface="华文仿宋" panose="02010600040101010101" pitchFamily="2" charset="-122"/>
                <a:ea typeface="华文仿宋" panose="02010600040101010101" pitchFamily="2" charset="-122"/>
              </a:rPr>
              <a:t>世界银行</a:t>
            </a:r>
            <a:r>
              <a:rPr lang="en-US" altLang="zh-CN" sz="1200" dirty="0" smtClean="0">
                <a:solidFill>
                  <a:srgbClr val="002060"/>
                </a:solidFill>
                <a:latin typeface="华文仿宋" panose="02010600040101010101" pitchFamily="2" charset="-122"/>
                <a:ea typeface="华文仿宋" panose="02010600040101010101" pitchFamily="2" charset="-122"/>
              </a:rPr>
              <a:t>/</a:t>
            </a:r>
            <a:r>
              <a:rPr lang="zh-CN" altLang="en-US" sz="1200" dirty="0" smtClean="0">
                <a:solidFill>
                  <a:srgbClr val="002060"/>
                </a:solidFill>
                <a:latin typeface="华文仿宋" panose="02010600040101010101" pitchFamily="2" charset="-122"/>
                <a:ea typeface="华文仿宋" panose="02010600040101010101" pitchFamily="2" charset="-122"/>
              </a:rPr>
              <a:t>国际货币基金组织（</a:t>
            </a:r>
            <a:r>
              <a:rPr lang="en-US" altLang="zh-CN" sz="1200" dirty="0" smtClean="0">
                <a:solidFill>
                  <a:srgbClr val="002060"/>
                </a:solidFill>
                <a:latin typeface="华文仿宋" panose="02010600040101010101" pitchFamily="2" charset="-122"/>
                <a:ea typeface="华文仿宋" panose="02010600040101010101" pitchFamily="2" charset="-122"/>
              </a:rPr>
              <a:t>IMF</a:t>
            </a:r>
            <a:r>
              <a:rPr lang="zh-CN" altLang="en-US" sz="1200" dirty="0" smtClean="0">
                <a:solidFill>
                  <a:srgbClr val="002060"/>
                </a:solidFill>
                <a:latin typeface="华文仿宋" panose="02010600040101010101" pitchFamily="2" charset="-122"/>
                <a:ea typeface="华文仿宋" panose="02010600040101010101" pitchFamily="2" charset="-122"/>
              </a:rPr>
              <a:t>）</a:t>
            </a:r>
            <a:endParaRPr lang="en-US" altLang="zh-CN" sz="1200" dirty="0" smtClean="0">
              <a:solidFill>
                <a:srgbClr val="002060"/>
              </a:solidFill>
              <a:latin typeface="华文仿宋" panose="02010600040101010101" pitchFamily="2" charset="-122"/>
              <a:ea typeface="华文仿宋" panose="02010600040101010101" pitchFamily="2" charset="-122"/>
            </a:endParaRPr>
          </a:p>
          <a:p>
            <a:pPr marL="384048" lvl="2" indent="0">
              <a:buNone/>
            </a:pPr>
            <a:r>
              <a:rPr lang="en-US" altLang="zh-CN" sz="1200" dirty="0">
                <a:solidFill>
                  <a:srgbClr val="002060"/>
                </a:solidFill>
                <a:latin typeface="华文仿宋" panose="02010600040101010101" pitchFamily="2" charset="-122"/>
                <a:ea typeface="华文仿宋" panose="02010600040101010101" pitchFamily="2" charset="-122"/>
                <a:hlinkClick r:id="rId4"/>
              </a:rPr>
              <a:t>http://data.worldbank.org/indicator</a:t>
            </a:r>
            <a:r>
              <a:rPr lang="en-US" altLang="zh-CN" sz="1200" dirty="0" smtClean="0">
                <a:solidFill>
                  <a:srgbClr val="002060"/>
                </a:solidFill>
                <a:latin typeface="华文仿宋" panose="02010600040101010101" pitchFamily="2" charset="-122"/>
                <a:ea typeface="华文仿宋" panose="02010600040101010101" pitchFamily="2" charset="-122"/>
                <a:hlinkClick r:id="rId4"/>
              </a:rPr>
              <a:t>/</a:t>
            </a:r>
            <a:endParaRPr lang="en-US" altLang="zh-CN" sz="1200" dirty="0" smtClean="0">
              <a:solidFill>
                <a:srgbClr val="002060"/>
              </a:solidFill>
              <a:latin typeface="华文仿宋" panose="02010600040101010101" pitchFamily="2" charset="-122"/>
              <a:ea typeface="华文仿宋" panose="02010600040101010101" pitchFamily="2" charset="-122"/>
            </a:endParaRPr>
          </a:p>
          <a:p>
            <a:pPr lvl="2"/>
            <a:r>
              <a:rPr lang="zh-CN" altLang="en-US" sz="1200" dirty="0" smtClean="0">
                <a:solidFill>
                  <a:srgbClr val="002060"/>
                </a:solidFill>
                <a:latin typeface="华文仿宋" panose="02010600040101010101" pitchFamily="2" charset="-122"/>
                <a:ea typeface="华文仿宋" panose="02010600040101010101" pitchFamily="2" charset="-122"/>
              </a:rPr>
              <a:t>亚洲开发银行</a:t>
            </a:r>
            <a:endParaRPr lang="en-US" altLang="zh-CN" sz="1200" dirty="0" smtClean="0">
              <a:solidFill>
                <a:srgbClr val="002060"/>
              </a:solidFill>
              <a:latin typeface="华文仿宋" panose="02010600040101010101" pitchFamily="2" charset="-122"/>
              <a:ea typeface="华文仿宋" panose="02010600040101010101" pitchFamily="2" charset="-122"/>
            </a:endParaRPr>
          </a:p>
        </p:txBody>
      </p:sp>
      <p:sp>
        <p:nvSpPr>
          <p:cNvPr id="5" name="内容占位符 2"/>
          <p:cNvSpPr txBox="1">
            <a:spLocks/>
          </p:cNvSpPr>
          <p:nvPr/>
        </p:nvSpPr>
        <p:spPr>
          <a:xfrm>
            <a:off x="5508730" y="1805093"/>
            <a:ext cx="3450506" cy="2093877"/>
          </a:xfrm>
          <a:prstGeom prst="rect">
            <a:avLst/>
          </a:prstGeom>
        </p:spPr>
        <p:style>
          <a:lnRef idx="1">
            <a:schemeClr val="accent5"/>
          </a:lnRef>
          <a:fillRef idx="2">
            <a:schemeClr val="accent5"/>
          </a:fillRef>
          <a:effectRef idx="1">
            <a:schemeClr val="accent5"/>
          </a:effectRef>
          <a:fontRef idx="minor">
            <a:schemeClr val="dk1"/>
          </a:fontRef>
        </p:style>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zh-CN" altLang="en-US" sz="1600" dirty="0" smtClean="0">
                <a:solidFill>
                  <a:srgbClr val="002060"/>
                </a:solidFill>
                <a:latin typeface="华文仿宋" panose="02010600040101010101" pitchFamily="2" charset="-122"/>
                <a:ea typeface="华文仿宋" panose="02010600040101010101" pitchFamily="2" charset="-122"/>
              </a:rPr>
              <a:t>学术组织</a:t>
            </a:r>
            <a:endParaRPr lang="en-US" altLang="zh-CN" sz="1400" dirty="0" smtClean="0">
              <a:solidFill>
                <a:srgbClr val="002060"/>
              </a:solidFill>
              <a:latin typeface="华文仿宋" panose="02010600040101010101" pitchFamily="2" charset="-122"/>
              <a:ea typeface="华文仿宋" panose="02010600040101010101" pitchFamily="2" charset="-122"/>
            </a:endParaRPr>
          </a:p>
          <a:p>
            <a:pPr lvl="1"/>
            <a:r>
              <a:rPr lang="en-US" altLang="zh-CN" sz="1600" dirty="0">
                <a:solidFill>
                  <a:srgbClr val="002060"/>
                </a:solidFill>
                <a:latin typeface="华文仿宋" panose="02010600040101010101" pitchFamily="2" charset="-122"/>
                <a:ea typeface="华文仿宋" panose="02010600040101010101" pitchFamily="2" charset="-122"/>
              </a:rPr>
              <a:t>UCI </a:t>
            </a:r>
            <a:r>
              <a:rPr lang="en-US" altLang="zh-CN" sz="1600" dirty="0">
                <a:solidFill>
                  <a:srgbClr val="002060"/>
                </a:solidFill>
                <a:latin typeface="华文仿宋" panose="02010600040101010101" pitchFamily="2" charset="-122"/>
                <a:ea typeface="华文仿宋" panose="02010600040101010101" pitchFamily="2" charset="-122"/>
                <a:hlinkClick r:id="rId5"/>
              </a:rPr>
              <a:t>http://</a:t>
            </a:r>
            <a:r>
              <a:rPr lang="en-US" altLang="zh-CN" sz="1600" dirty="0" smtClean="0">
                <a:solidFill>
                  <a:srgbClr val="002060"/>
                </a:solidFill>
                <a:latin typeface="华文仿宋" panose="02010600040101010101" pitchFamily="2" charset="-122"/>
                <a:ea typeface="华文仿宋" panose="02010600040101010101" pitchFamily="2" charset="-122"/>
                <a:hlinkClick r:id="rId5"/>
              </a:rPr>
              <a:t>archive.ics.uci.edu/ml/datasets.html</a:t>
            </a:r>
            <a:endParaRPr lang="en-US" altLang="zh-CN" sz="1600" dirty="0" smtClean="0">
              <a:solidFill>
                <a:srgbClr val="002060"/>
              </a:solidFill>
              <a:latin typeface="华文仿宋" panose="02010600040101010101" pitchFamily="2" charset="-122"/>
              <a:ea typeface="华文仿宋" panose="02010600040101010101" pitchFamily="2" charset="-122"/>
            </a:endParaRPr>
          </a:p>
          <a:p>
            <a:r>
              <a:rPr lang="en-US" altLang="zh-CN" sz="1800" dirty="0" err="1" smtClean="0">
                <a:solidFill>
                  <a:srgbClr val="002060"/>
                </a:solidFill>
                <a:latin typeface="华文仿宋" panose="02010600040101010101" pitchFamily="2" charset="-122"/>
                <a:ea typeface="华文仿宋" panose="02010600040101010101" pitchFamily="2" charset="-122"/>
              </a:rPr>
              <a:t>github</a:t>
            </a:r>
            <a:endParaRPr lang="en-US" altLang="zh-CN" sz="1800" dirty="0" smtClean="0">
              <a:solidFill>
                <a:srgbClr val="002060"/>
              </a:solidFill>
              <a:latin typeface="华文仿宋" panose="02010600040101010101" pitchFamily="2" charset="-122"/>
              <a:ea typeface="华文仿宋" panose="02010600040101010101" pitchFamily="2" charset="-122"/>
            </a:endParaRPr>
          </a:p>
          <a:p>
            <a:pPr lvl="1"/>
            <a:r>
              <a:rPr lang="en-US" altLang="zh-CN" sz="1600" dirty="0">
                <a:solidFill>
                  <a:srgbClr val="002060"/>
                </a:solidFill>
                <a:latin typeface="华文仿宋" panose="02010600040101010101" pitchFamily="2" charset="-122"/>
                <a:ea typeface="华文仿宋" panose="02010600040101010101" pitchFamily="2" charset="-122"/>
                <a:hlinkClick r:id="rId6"/>
              </a:rPr>
              <a:t>https://github.com</a:t>
            </a:r>
            <a:r>
              <a:rPr lang="en-US" altLang="zh-CN" sz="1600" dirty="0" smtClean="0">
                <a:solidFill>
                  <a:srgbClr val="002060"/>
                </a:solidFill>
                <a:latin typeface="华文仿宋" panose="02010600040101010101" pitchFamily="2" charset="-122"/>
                <a:ea typeface="华文仿宋" panose="02010600040101010101" pitchFamily="2" charset="-122"/>
                <a:hlinkClick r:id="rId6"/>
              </a:rPr>
              <a:t>/</a:t>
            </a:r>
            <a:endParaRPr lang="en-US" altLang="zh-CN" sz="1600" dirty="0" smtClean="0">
              <a:solidFill>
                <a:srgbClr val="002060"/>
              </a:solidFill>
              <a:latin typeface="华文仿宋" panose="02010600040101010101" pitchFamily="2" charset="-122"/>
              <a:ea typeface="华文仿宋" panose="02010600040101010101" pitchFamily="2" charset="-122"/>
            </a:endParaRPr>
          </a:p>
          <a:p>
            <a:pPr lvl="1"/>
            <a:endParaRPr lang="en-US" altLang="zh-CN" sz="1600" dirty="0" smtClean="0">
              <a:solidFill>
                <a:srgbClr val="002060"/>
              </a:solidFill>
              <a:latin typeface="华文仿宋" panose="02010600040101010101" pitchFamily="2" charset="-122"/>
              <a:ea typeface="华文仿宋" panose="02010600040101010101" pitchFamily="2" charset="-122"/>
            </a:endParaRPr>
          </a:p>
          <a:p>
            <a:pPr lvl="1"/>
            <a:endParaRPr lang="en-US" altLang="zh-CN" sz="1600" dirty="0" smtClean="0">
              <a:solidFill>
                <a:srgbClr val="002060"/>
              </a:solidFill>
              <a:latin typeface="华文仿宋" panose="02010600040101010101" pitchFamily="2" charset="-122"/>
              <a:ea typeface="华文仿宋" panose="02010600040101010101" pitchFamily="2" charset="-122"/>
            </a:endParaRPr>
          </a:p>
          <a:p>
            <a:pPr lvl="1"/>
            <a:endParaRPr lang="en-US" altLang="zh-CN" sz="1600" dirty="0" smtClean="0">
              <a:solidFill>
                <a:srgbClr val="002060"/>
              </a:solidFill>
              <a:latin typeface="华文仿宋" panose="02010600040101010101" pitchFamily="2" charset="-122"/>
              <a:ea typeface="华文仿宋" panose="02010600040101010101" pitchFamily="2" charset="-122"/>
            </a:endParaRPr>
          </a:p>
        </p:txBody>
      </p:sp>
      <p:sp>
        <p:nvSpPr>
          <p:cNvPr id="6" name="内容占位符 2"/>
          <p:cNvSpPr txBox="1">
            <a:spLocks/>
          </p:cNvSpPr>
          <p:nvPr/>
        </p:nvSpPr>
        <p:spPr>
          <a:xfrm>
            <a:off x="6494561" y="2913455"/>
            <a:ext cx="3450506" cy="2093877"/>
          </a:xfrm>
          <a:prstGeom prst="rect">
            <a:avLst/>
          </a:prstGeom>
        </p:spPr>
        <p:style>
          <a:lnRef idx="1">
            <a:schemeClr val="accent5"/>
          </a:lnRef>
          <a:fillRef idx="2">
            <a:schemeClr val="accent5"/>
          </a:fillRef>
          <a:effectRef idx="1">
            <a:schemeClr val="accent5"/>
          </a:effectRef>
          <a:fontRef idx="minor">
            <a:schemeClr val="dk1"/>
          </a:fontRef>
        </p:style>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zh-CN" altLang="en-US" sz="1600" dirty="0" smtClean="0">
                <a:solidFill>
                  <a:srgbClr val="002060"/>
                </a:solidFill>
                <a:latin typeface="华文仿宋" panose="02010600040101010101" pitchFamily="2" charset="-122"/>
                <a:ea typeface="华文仿宋" panose="02010600040101010101" pitchFamily="2" charset="-122"/>
              </a:rPr>
              <a:t>企业数据</a:t>
            </a:r>
            <a:endParaRPr lang="en-US" altLang="zh-CN" sz="1600" dirty="0" smtClean="0">
              <a:solidFill>
                <a:srgbClr val="002060"/>
              </a:solidFill>
              <a:latin typeface="华文仿宋" panose="02010600040101010101" pitchFamily="2" charset="-122"/>
              <a:ea typeface="华文仿宋" panose="02010600040101010101" pitchFamily="2" charset="-122"/>
            </a:endParaRPr>
          </a:p>
          <a:p>
            <a:pPr lvl="1"/>
            <a:r>
              <a:rPr lang="zh-CN" altLang="en-US" sz="1400" dirty="0" smtClean="0">
                <a:solidFill>
                  <a:srgbClr val="002060"/>
                </a:solidFill>
                <a:latin typeface="华文仿宋" panose="02010600040101010101" pitchFamily="2" charset="-122"/>
                <a:ea typeface="华文仿宋" panose="02010600040101010101" pitchFamily="2" charset="-122"/>
              </a:rPr>
              <a:t>证监会要求的财务数据</a:t>
            </a:r>
            <a:endParaRPr lang="en-US" altLang="zh-CN" sz="1400" dirty="0" smtClean="0">
              <a:solidFill>
                <a:srgbClr val="002060"/>
              </a:solidFill>
              <a:latin typeface="华文仿宋" panose="02010600040101010101" pitchFamily="2" charset="-122"/>
              <a:ea typeface="华文仿宋" panose="02010600040101010101" pitchFamily="2" charset="-122"/>
            </a:endParaRPr>
          </a:p>
          <a:p>
            <a:pPr lvl="1"/>
            <a:r>
              <a:rPr lang="zh-CN" altLang="en-US" sz="1400" dirty="0" smtClean="0">
                <a:solidFill>
                  <a:srgbClr val="002060"/>
                </a:solidFill>
                <a:latin typeface="华文仿宋" panose="02010600040101010101" pitchFamily="2" charset="-122"/>
                <a:ea typeface="华文仿宋" panose="02010600040101010101" pitchFamily="2" charset="-122"/>
              </a:rPr>
              <a:t>企业内部运营数据</a:t>
            </a:r>
            <a:endParaRPr lang="en-US" altLang="zh-CN" sz="1400" dirty="0" smtClean="0">
              <a:solidFill>
                <a:srgbClr val="002060"/>
              </a:solidFill>
              <a:latin typeface="华文仿宋" panose="02010600040101010101" pitchFamily="2" charset="-122"/>
              <a:ea typeface="华文仿宋" panose="02010600040101010101" pitchFamily="2" charset="-122"/>
            </a:endParaRPr>
          </a:p>
        </p:txBody>
      </p:sp>
      <p:sp>
        <p:nvSpPr>
          <p:cNvPr id="7" name="内容占位符 2"/>
          <p:cNvSpPr txBox="1">
            <a:spLocks/>
          </p:cNvSpPr>
          <p:nvPr/>
        </p:nvSpPr>
        <p:spPr>
          <a:xfrm>
            <a:off x="7233983" y="3517411"/>
            <a:ext cx="3450506" cy="2093877"/>
          </a:xfrm>
          <a:prstGeom prst="rect">
            <a:avLst/>
          </a:prstGeom>
        </p:spPr>
        <p:style>
          <a:lnRef idx="1">
            <a:schemeClr val="accent5"/>
          </a:lnRef>
          <a:fillRef idx="2">
            <a:schemeClr val="accent5"/>
          </a:fillRef>
          <a:effectRef idx="1">
            <a:schemeClr val="accent5"/>
          </a:effectRef>
          <a:fontRef idx="minor">
            <a:schemeClr val="dk1"/>
          </a:fontRef>
        </p:style>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zh-CN" altLang="en-US" sz="1600" dirty="0" smtClean="0">
                <a:solidFill>
                  <a:srgbClr val="002060"/>
                </a:solidFill>
                <a:latin typeface="华文仿宋" panose="02010600040101010101" pitchFamily="2" charset="-122"/>
                <a:ea typeface="华文仿宋" panose="02010600040101010101" pitchFamily="2" charset="-122"/>
              </a:rPr>
              <a:t>网络爬虫</a:t>
            </a:r>
            <a:endParaRPr lang="en-US" altLang="zh-CN" sz="1600" dirty="0" smtClean="0">
              <a:solidFill>
                <a:srgbClr val="002060"/>
              </a:solidFill>
              <a:latin typeface="华文仿宋" panose="02010600040101010101" pitchFamily="2" charset="-122"/>
              <a:ea typeface="华文仿宋" panose="02010600040101010101" pitchFamily="2" charset="-122"/>
            </a:endParaRPr>
          </a:p>
          <a:p>
            <a:pPr lvl="1"/>
            <a:r>
              <a:rPr lang="en-US" altLang="zh-CN" sz="1400" dirty="0">
                <a:solidFill>
                  <a:srgbClr val="002060"/>
                </a:solidFill>
                <a:latin typeface="华文仿宋" panose="02010600040101010101" pitchFamily="2" charset="-122"/>
                <a:ea typeface="华文仿宋" panose="02010600040101010101" pitchFamily="2" charset="-122"/>
                <a:hlinkClick r:id="rId7"/>
              </a:rPr>
              <a:t>https://www.analyticsvidhya.com/blog/author/sauravkaushik8</a:t>
            </a:r>
            <a:r>
              <a:rPr lang="en-US" altLang="zh-CN" sz="1400" dirty="0" smtClean="0">
                <a:solidFill>
                  <a:srgbClr val="002060"/>
                </a:solidFill>
                <a:latin typeface="华文仿宋" panose="02010600040101010101" pitchFamily="2" charset="-122"/>
                <a:ea typeface="华文仿宋" panose="02010600040101010101" pitchFamily="2" charset="-122"/>
                <a:hlinkClick r:id="rId7"/>
              </a:rPr>
              <a:t>/</a:t>
            </a:r>
            <a:r>
              <a:rPr lang="en-US" altLang="zh-CN" sz="1400" dirty="0" smtClean="0">
                <a:solidFill>
                  <a:srgbClr val="002060"/>
                </a:solidFill>
                <a:latin typeface="华文仿宋" panose="02010600040101010101" pitchFamily="2" charset="-122"/>
                <a:ea typeface="华文仿宋" panose="02010600040101010101" pitchFamily="2" charset="-122"/>
              </a:rPr>
              <a:t>  </a:t>
            </a:r>
            <a:r>
              <a:rPr lang="zh-CN" altLang="en-US" sz="1400" dirty="0" smtClean="0">
                <a:solidFill>
                  <a:srgbClr val="002060"/>
                </a:solidFill>
                <a:latin typeface="华文仿宋" panose="02010600040101010101" pitchFamily="2" charset="-122"/>
                <a:ea typeface="华文仿宋" panose="02010600040101010101" pitchFamily="2" charset="-122"/>
              </a:rPr>
              <a:t>（</a:t>
            </a:r>
            <a:r>
              <a:rPr lang="en-US" altLang="zh-CN" sz="1400" dirty="0" smtClean="0">
                <a:solidFill>
                  <a:srgbClr val="002060"/>
                </a:solidFill>
                <a:latin typeface="华文仿宋" panose="02010600040101010101" pitchFamily="2" charset="-122"/>
                <a:ea typeface="华文仿宋" panose="02010600040101010101" pitchFamily="2" charset="-122"/>
              </a:rPr>
              <a:t>R</a:t>
            </a:r>
            <a:r>
              <a:rPr lang="zh-CN" altLang="en-US" sz="1400" dirty="0" smtClean="0">
                <a:solidFill>
                  <a:srgbClr val="002060"/>
                </a:solidFill>
                <a:latin typeface="华文仿宋" panose="02010600040101010101" pitchFamily="2" charset="-122"/>
                <a:ea typeface="华文仿宋" panose="02010600040101010101" pitchFamily="2" charset="-122"/>
              </a:rPr>
              <a:t>语言的爬虫技术，原文）</a:t>
            </a:r>
            <a:endParaRPr lang="en-US" altLang="zh-CN" sz="1400" dirty="0" smtClean="0">
              <a:solidFill>
                <a:srgbClr val="002060"/>
              </a:solidFill>
              <a:latin typeface="华文仿宋" panose="02010600040101010101" pitchFamily="2" charset="-122"/>
              <a:ea typeface="华文仿宋" panose="02010600040101010101" pitchFamily="2" charset="-122"/>
            </a:endParaRPr>
          </a:p>
          <a:p>
            <a:pPr lvl="1"/>
            <a:r>
              <a:rPr lang="en-US" altLang="zh-CN" sz="1400" dirty="0">
                <a:solidFill>
                  <a:srgbClr val="002060"/>
                </a:solidFill>
                <a:latin typeface="华文仿宋" panose="02010600040101010101" pitchFamily="2" charset="-122"/>
                <a:ea typeface="华文仿宋" panose="02010600040101010101" pitchFamily="2" charset="-122"/>
                <a:hlinkClick r:id="rId8"/>
              </a:rPr>
              <a:t>http://</a:t>
            </a:r>
            <a:r>
              <a:rPr lang="en-US" altLang="zh-CN" sz="1400" dirty="0" smtClean="0">
                <a:solidFill>
                  <a:srgbClr val="002060"/>
                </a:solidFill>
                <a:latin typeface="华文仿宋" panose="02010600040101010101" pitchFamily="2" charset="-122"/>
                <a:ea typeface="华文仿宋" panose="02010600040101010101" pitchFamily="2" charset="-122"/>
                <a:hlinkClick r:id="rId8"/>
              </a:rPr>
              <a:t>www.ituring.com.cn/article/465317</a:t>
            </a:r>
            <a:r>
              <a:rPr lang="zh-CN" altLang="en-US" sz="1400" dirty="0" smtClean="0">
                <a:solidFill>
                  <a:srgbClr val="002060"/>
                </a:solidFill>
                <a:latin typeface="华文仿宋" panose="02010600040101010101" pitchFamily="2" charset="-122"/>
                <a:ea typeface="华文仿宋" panose="02010600040101010101" pitchFamily="2" charset="-122"/>
              </a:rPr>
              <a:t>（译文）</a:t>
            </a:r>
            <a:endParaRPr lang="en-US" altLang="zh-CN" sz="1400" dirty="0" smtClean="0">
              <a:solidFill>
                <a:srgbClr val="002060"/>
              </a:solidFill>
              <a:latin typeface="华文仿宋" panose="02010600040101010101" pitchFamily="2" charset="-122"/>
              <a:ea typeface="华文仿宋" panose="02010600040101010101" pitchFamily="2" charset="-122"/>
            </a:endParaRPr>
          </a:p>
          <a:p>
            <a:pPr lvl="1"/>
            <a:endParaRPr lang="en-US" altLang="zh-CN" sz="1400" dirty="0" smtClean="0">
              <a:solidFill>
                <a:srgbClr val="002060"/>
              </a:solidFill>
              <a:latin typeface="华文仿宋" panose="02010600040101010101" pitchFamily="2" charset="-122"/>
              <a:ea typeface="华文仿宋" panose="02010600040101010101" pitchFamily="2" charset="-122"/>
            </a:endParaRPr>
          </a:p>
        </p:txBody>
      </p:sp>
    </p:spTree>
    <p:extLst>
      <p:ext uri="{BB962C8B-B14F-4D97-AF65-F5344CB8AC3E}">
        <p14:creationId xmlns:p14="http://schemas.microsoft.com/office/powerpoint/2010/main" val="239314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3"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500"/>
                                        <p:tgtEl>
                                          <p:spTgt spid="3">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fill="hold"/>
                                        <p:tgtEl>
                                          <p:spTgt spid="6"/>
                                        </p:tgtEl>
                                        <p:attrNameLst>
                                          <p:attrName>ppt_x</p:attrName>
                                        </p:attrNameLst>
                                      </p:cBhvr>
                                      <p:tavLst>
                                        <p:tav tm="0">
                                          <p:val>
                                            <p:strVal val="#ppt_x"/>
                                          </p:val>
                                        </p:tav>
                                        <p:tav tm="100000">
                                          <p:val>
                                            <p:strVal val="#ppt_x"/>
                                          </p:val>
                                        </p:tav>
                                      </p:tavLst>
                                    </p:anim>
                                    <p:anim calcmode="lin" valueType="num">
                                      <p:cBhvr additive="base">
                                        <p:cTn id="4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animEffect transition="in" filter="fade">
                                      <p:cBhvr>
                                        <p:cTn id="45" dur="500"/>
                                        <p:tgtEl>
                                          <p:spTgt spid="3">
                                            <p:txEl>
                                              <p:pRg st="4" end="4"/>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fade">
                                      <p:cBhvr>
                                        <p:cTn id="48" dur="500"/>
                                        <p:tgtEl>
                                          <p:spTgt spid="3">
                                            <p:txEl>
                                              <p:pRg st="5" end="5"/>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animEffect transition="in" filter="fade">
                                      <p:cBhvr>
                                        <p:cTn id="51" dur="500"/>
                                        <p:tgtEl>
                                          <p:spTgt spid="3">
                                            <p:txEl>
                                              <p:pRg st="6" end="6"/>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
                                            <p:txEl>
                                              <p:pRg st="7" end="7"/>
                                            </p:txEl>
                                          </p:spTgt>
                                        </p:tgtEl>
                                        <p:attrNameLst>
                                          <p:attrName>style.visibility</p:attrName>
                                        </p:attrNameLst>
                                      </p:cBhvr>
                                      <p:to>
                                        <p:strVal val="visible"/>
                                      </p:to>
                                    </p:set>
                                    <p:animEffect transition="in" filter="fade">
                                      <p:cBhvr>
                                        <p:cTn id="54" dur="500"/>
                                        <p:tgtEl>
                                          <p:spTgt spid="3">
                                            <p:txEl>
                                              <p:pRg st="7" end="7"/>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anim calcmode="lin" valueType="num">
                                      <p:cBhvr additive="base">
                                        <p:cTn id="59" dur="500" fill="hold"/>
                                        <p:tgtEl>
                                          <p:spTgt spid="7"/>
                                        </p:tgtEl>
                                        <p:attrNameLst>
                                          <p:attrName>ppt_x</p:attrName>
                                        </p:attrNameLst>
                                      </p:cBhvr>
                                      <p:tavLst>
                                        <p:tav tm="0">
                                          <p:val>
                                            <p:strVal val="#ppt_x"/>
                                          </p:val>
                                        </p:tav>
                                        <p:tav tm="100000">
                                          <p:val>
                                            <p:strVal val="#ppt_x"/>
                                          </p:val>
                                        </p:tav>
                                      </p:tavLst>
                                    </p:anim>
                                    <p:anim calcmode="lin" valueType="num">
                                      <p:cBhvr additive="base">
                                        <p:cTn id="6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P spid="7" grpId="0" animBg="1"/>
    </p:bldLst>
  </p:timing>
</p:sld>
</file>

<file path=ppt/theme/theme1.xml><?xml version="1.0" encoding="utf-8"?>
<a:theme xmlns:a="http://schemas.openxmlformats.org/drawingml/2006/main" name="回顾">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2688</TotalTime>
  <Words>2903</Words>
  <Application>Microsoft Office PowerPoint</Application>
  <PresentationFormat>宽屏</PresentationFormat>
  <Paragraphs>644</Paragraphs>
  <Slides>54</Slides>
  <Notes>0</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4</vt:i4>
      </vt:variant>
      <vt:variant>
        <vt:lpstr>幻灯片标题</vt:lpstr>
      </vt:variant>
      <vt:variant>
        <vt:i4>54</vt:i4>
      </vt:variant>
    </vt:vector>
  </HeadingPairs>
  <TitlesOfParts>
    <vt:vector size="73" baseType="lpstr">
      <vt:lpstr>ＭＳ Ｐゴシック</vt:lpstr>
      <vt:lpstr>华文仿宋</vt:lpstr>
      <vt:lpstr>华文楷体</vt:lpstr>
      <vt:lpstr>华文新魏</vt:lpstr>
      <vt:lpstr>宋体</vt:lpstr>
      <vt:lpstr>宋体</vt:lpstr>
      <vt:lpstr>Arial</vt:lpstr>
      <vt:lpstr>Calibri</vt:lpstr>
      <vt:lpstr>Calibri Light</vt:lpstr>
      <vt:lpstr>Lucida Console</vt:lpstr>
      <vt:lpstr>Symbol</vt:lpstr>
      <vt:lpstr>Tahoma</vt:lpstr>
      <vt:lpstr>Times New Roman</vt:lpstr>
      <vt:lpstr>Wingdings</vt:lpstr>
      <vt:lpstr>回顾</vt:lpstr>
      <vt:lpstr>Document</vt:lpstr>
      <vt:lpstr>VISIO</vt:lpstr>
      <vt:lpstr>Visio</vt:lpstr>
      <vt:lpstr>Equation</vt:lpstr>
      <vt:lpstr>数据分析与处理技术  ——数据与数据集 </vt:lpstr>
      <vt:lpstr>课程要求</vt:lpstr>
      <vt:lpstr>参考资料</vt:lpstr>
      <vt:lpstr>0.数据分析概论</vt:lpstr>
      <vt:lpstr>0.1 数据</vt:lpstr>
      <vt:lpstr>PowerPoint 演示文稿</vt:lpstr>
      <vt:lpstr>PowerPoint 演示文稿</vt:lpstr>
      <vt:lpstr>PowerPoint 演示文稿</vt:lpstr>
      <vt:lpstr>0.2 来源</vt:lpstr>
      <vt:lpstr>0.2 来源 –经济数据与数据搜索</vt:lpstr>
      <vt:lpstr>0.2 数据分析-基本原则</vt:lpstr>
      <vt:lpstr>0.3 关系</vt:lpstr>
      <vt:lpstr>0.3 关系</vt:lpstr>
      <vt:lpstr>PowerPoint 演示文稿</vt:lpstr>
      <vt:lpstr>0.4 工具</vt:lpstr>
      <vt:lpstr>0.4 工具</vt:lpstr>
      <vt:lpstr>0.4 分析工具</vt:lpstr>
      <vt:lpstr>PowerPoint 演示文稿</vt:lpstr>
      <vt:lpstr>第一节 数据分析概论</vt:lpstr>
      <vt:lpstr>PowerPoint 演示文稿</vt:lpstr>
      <vt:lpstr>1.1 数据类型</vt:lpstr>
      <vt:lpstr>PowerPoint 演示文稿</vt:lpstr>
      <vt:lpstr>变量与数值的操作案例</vt:lpstr>
      <vt:lpstr>创建数据</vt:lpstr>
      <vt:lpstr>PowerPoint 演示文稿</vt:lpstr>
      <vt:lpstr>属性值的特点</vt:lpstr>
      <vt:lpstr>1.2 属性值类型</vt:lpstr>
      <vt:lpstr>属性值的性质</vt:lpstr>
      <vt:lpstr>PowerPoint 演示文稿</vt:lpstr>
      <vt:lpstr>数据集类型</vt:lpstr>
      <vt:lpstr>1.3据集的类型</vt:lpstr>
      <vt:lpstr>记录数据集</vt:lpstr>
      <vt:lpstr>记录数据集</vt:lpstr>
      <vt:lpstr>图形数据集</vt:lpstr>
      <vt:lpstr>图形数据</vt:lpstr>
      <vt:lpstr>PowerPoint 演示文稿</vt:lpstr>
      <vt:lpstr>图形数据</vt:lpstr>
      <vt:lpstr>有序数据</vt:lpstr>
      <vt:lpstr>有序数据</vt:lpstr>
      <vt:lpstr>有序数据</vt:lpstr>
      <vt:lpstr>时间序列的生成方式</vt:lpstr>
      <vt:lpstr>有序数据</vt:lpstr>
      <vt:lpstr>1.2数据质量</vt:lpstr>
      <vt:lpstr>噪声</vt:lpstr>
      <vt:lpstr>时间序列当中的噪声含义</vt:lpstr>
      <vt:lpstr>异常点</vt:lpstr>
      <vt:lpstr>异常点的影响和处理</vt:lpstr>
      <vt:lpstr>异常值的原因和处理方法</vt:lpstr>
      <vt:lpstr>数据缺失</vt:lpstr>
      <vt:lpstr>PowerPoint 演示文稿</vt:lpstr>
      <vt:lpstr>PowerPoint 演示文稿</vt:lpstr>
      <vt:lpstr>1.3 方法类型</vt:lpstr>
      <vt:lpstr>1.3 数据处理方法</vt:lpstr>
      <vt:lpstr>PowerPoint 演示文稿</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数据分析与处理技术 </dc:title>
  <dc:creator>Ning Xu</dc:creator>
  <cp:lastModifiedBy>Ning Xu</cp:lastModifiedBy>
  <cp:revision>199</cp:revision>
  <dcterms:created xsi:type="dcterms:W3CDTF">2017-08-22T05:25:27Z</dcterms:created>
  <dcterms:modified xsi:type="dcterms:W3CDTF">2017-09-16T17:21:31Z</dcterms:modified>
</cp:coreProperties>
</file>